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7" r:id="rId2"/>
    <p:sldId id="2147310085" r:id="rId3"/>
    <p:sldId id="2147310086" r:id="rId4"/>
    <p:sldId id="2147310087" r:id="rId5"/>
    <p:sldId id="2147310088" r:id="rId6"/>
    <p:sldId id="2147310089" r:id="rId7"/>
    <p:sldId id="2147310090" r:id="rId8"/>
    <p:sldId id="2147310091" r:id="rId9"/>
    <p:sldId id="2147310105" r:id="rId10"/>
    <p:sldId id="2147310094" r:id="rId11"/>
    <p:sldId id="2147310103" r:id="rId12"/>
    <p:sldId id="2147310104" r:id="rId13"/>
    <p:sldId id="2147310096" r:id="rId14"/>
    <p:sldId id="2147310093" r:id="rId15"/>
    <p:sldId id="2147310097" r:id="rId16"/>
    <p:sldId id="2147310098" r:id="rId17"/>
    <p:sldId id="2147310092" r:id="rId18"/>
    <p:sldId id="2147310099" r:id="rId19"/>
    <p:sldId id="2147310100" r:id="rId20"/>
    <p:sldId id="2147310101" r:id="rId21"/>
    <p:sldId id="2147310102" r:id="rId22"/>
    <p:sldId id="2147310095" r:id="rId23"/>
    <p:sldId id="2147310084"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597" userDrawn="1">
          <p15:clr>
            <a:srgbClr val="A4A3A4"/>
          </p15:clr>
        </p15:guide>
        <p15:guide id="4" pos="7083"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E2AC"/>
    <a:srgbClr val="F79087"/>
    <a:srgbClr val="C2D8AF"/>
    <a:srgbClr val="F6F3F3"/>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736" autoAdjust="0"/>
  </p:normalViewPr>
  <p:slideViewPr>
    <p:cSldViewPr snapToGrid="0" showGuides="1">
      <p:cViewPr>
        <p:scale>
          <a:sx n="66" d="100"/>
          <a:sy n="66" d="100"/>
        </p:scale>
        <p:origin x="1104" y="-106"/>
      </p:cViewPr>
      <p:guideLst>
        <p:guide orient="horz" pos="2160"/>
        <p:guide pos="3840"/>
        <p:guide pos="597"/>
        <p:guide pos="7083"/>
      </p:guideLst>
    </p:cSldViewPr>
  </p:slideViewPr>
  <p:notesTextViewPr>
    <p:cViewPr>
      <p:scale>
        <a:sx n="100" d="100"/>
        <a:sy n="100" d="100"/>
      </p:scale>
      <p:origin x="0" y="-1627"/>
    </p:cViewPr>
  </p:notesTextViewPr>
  <p:notesViewPr>
    <p:cSldViewPr snapToGrid="0" showGuides="1">
      <p:cViewPr>
        <p:scale>
          <a:sx n="66" d="100"/>
          <a:sy n="66" d="100"/>
        </p:scale>
        <p:origin x="3006" y="27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webp>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webp>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59D704-E744-435D-8796-A585E4F114DD}" type="datetimeFigureOut">
              <a:rPr lang="zh-CN" altLang="en-US" smtClean="0"/>
              <a:t>2024/9/24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FC3CB5-4594-4C63-8F8D-A33288CCE01E}" type="slidenum">
              <a:rPr lang="zh-CN" altLang="en-US" smtClean="0"/>
              <a:t>‹#›</a:t>
            </a:fld>
            <a:endParaRPr lang="zh-CN" altLang="en-US"/>
          </a:p>
        </p:txBody>
      </p:sp>
    </p:spTree>
    <p:extLst>
      <p:ext uri="{BB962C8B-B14F-4D97-AF65-F5344CB8AC3E}">
        <p14:creationId xmlns:p14="http://schemas.microsoft.com/office/powerpoint/2010/main" val="27346124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techtarget.com/searchapparchitecture/definition/application-program-interface-API"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s://baike.baidu.com/item/%E5%8D%AB%E6%98%9F%E9%80%9A%E8%AE%AF/5384169?fromModule=lemma_inlink" TargetMode="External"/><Relationship Id="rId13" Type="http://schemas.openxmlformats.org/officeDocument/2006/relationships/hyperlink" Target="https://baike.baidu.com/item/%E7%81%AB%E6%98%9F%E6%8E%A2%E6%B5%8B%E5%99%A8/715221?fromModule=lemma_inlink" TargetMode="External"/><Relationship Id="rId3" Type="http://schemas.openxmlformats.org/officeDocument/2006/relationships/hyperlink" Target="https://baike.baidu.com/item/%E5%AE%9E%E6%97%B6%E6%93%8D%E4%BD%9C%E7%B3%BB%E7%BB%9F/357530?fromModule=lemma_inlink" TargetMode="External"/><Relationship Id="rId7" Type="http://schemas.openxmlformats.org/officeDocument/2006/relationships/hyperlink" Target="https://baike.baidu.com/item/%E5%AE%9E%E6%97%B6%E6%80%A7/1165104?fromModule=lemma_inlink" TargetMode="External"/><Relationship Id="rId12" Type="http://schemas.openxmlformats.org/officeDocument/2006/relationships/hyperlink" Target="https://baike.baidu.com/item/%E7%88%B1%E5%9B%BD%E8%80%85%E5%AF%BC%E5%BC%B9/110148?fromModule=lemma_inlink"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baike.baidu.com/item/%E5%B5%8C%E5%85%A5%E5%BC%8F%E5%AE%9E%E6%97%B6%E6%93%8D%E4%BD%9C%E7%B3%BB%E7%BB%9F/9756763?fromModule=lemma_inlink" TargetMode="External"/><Relationship Id="rId11" Type="http://schemas.openxmlformats.org/officeDocument/2006/relationships/hyperlink" Target="https://baike.baidu.com/item/%E9%9A%90%E5%BD%A2%E8%BD%B0%E7%82%B8%E6%9C%BA/4951733?fromModule=lemma_inlink" TargetMode="External"/><Relationship Id="rId5" Type="http://schemas.openxmlformats.org/officeDocument/2006/relationships/hyperlink" Target="https://baike.baidu.com/item/%E5%8F%91%E5%B1%95%E8%83%BD%E5%8A%9B/10176830?fromModule=lemma_inlink" TargetMode="External"/><Relationship Id="rId15" Type="http://schemas.openxmlformats.org/officeDocument/2006/relationships/hyperlink" Target="https://baike.baidu.com/item/%E5%A5%BD%E5%A5%87%E5%8F%B7/5994611?fromModule=lemma_inlink" TargetMode="External"/><Relationship Id="rId10" Type="http://schemas.openxmlformats.org/officeDocument/2006/relationships/hyperlink" Target="https://baike.baidu.com/item/F-16/0?fromModule=lemma_inlink" TargetMode="External"/><Relationship Id="rId4" Type="http://schemas.openxmlformats.org/officeDocument/2006/relationships/hyperlink" Target="https://baike.baidu.com/item/%E5%BC%80%E5%8F%91%E7%8E%AF%E5%A2%83/10119007?fromModule=lemma_inlink" TargetMode="External"/><Relationship Id="rId9" Type="http://schemas.openxmlformats.org/officeDocument/2006/relationships/hyperlink" Target="https://baike.baidu.com/item/%E5%86%9B%E4%BA%8B%E6%BC%94%E4%B9%A0/2367163?fromModule=lemma_inlink" TargetMode="External"/><Relationship Id="rId14" Type="http://schemas.openxmlformats.org/officeDocument/2006/relationships/hyperlink" Target="https://baike.baidu.com/item/%E5%87%A4%E5%87%B0%E5%8F%B7/1468128?fromModule=lemma_inlink"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a:t>
            </a:fld>
            <a:endParaRPr lang="zh-CN" altLang="en-US"/>
          </a:p>
        </p:txBody>
      </p:sp>
      <p:pic>
        <p:nvPicPr>
          <p:cNvPr id="6" name="图片 5">
            <a:extLst>
              <a:ext uri="{FF2B5EF4-FFF2-40B4-BE49-F238E27FC236}">
                <a16:creationId xmlns:a16="http://schemas.microsoft.com/office/drawing/2014/main" id="{FDEE1D26-49C5-68D2-C80E-E8D75182D53D}"/>
              </a:ext>
            </a:extLst>
          </p:cNvPr>
          <p:cNvPicPr>
            <a:picLocks noChangeAspect="1"/>
          </p:cNvPicPr>
          <p:nvPr/>
        </p:nvPicPr>
        <p:blipFill>
          <a:blip r:embed="rId3"/>
          <a:stretch>
            <a:fillRect/>
          </a:stretch>
        </p:blipFill>
        <p:spPr>
          <a:xfrm>
            <a:off x="423862" y="7433060"/>
            <a:ext cx="6010275" cy="1466850"/>
          </a:xfrm>
          <a:prstGeom prst="rect">
            <a:avLst/>
          </a:prstGeom>
        </p:spPr>
      </p:pic>
    </p:spTree>
    <p:extLst>
      <p:ext uri="{BB962C8B-B14F-4D97-AF65-F5344CB8AC3E}">
        <p14:creationId xmlns:p14="http://schemas.microsoft.com/office/powerpoint/2010/main" val="758959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r>
              <a:rPr lang="en-US" altLang="zh-CN" dirty="0"/>
              <a:t>VxWorks</a:t>
            </a:r>
            <a:r>
              <a:rPr lang="zh-CN" altLang="en-US" dirty="0"/>
              <a:t>是如何提供帮助的</a:t>
            </a:r>
          </a:p>
          <a:p>
            <a:r>
              <a:rPr lang="zh-CN" altLang="en-US" dirty="0"/>
              <a:t>在多个核心上，没有任何多核设计曾经被认证为符合最高级别的航空电子设备安全性标准。然后，</a:t>
            </a:r>
            <a:r>
              <a:rPr lang="en-US" altLang="zh-CN" dirty="0"/>
              <a:t>Wind River</a:t>
            </a:r>
            <a:r>
              <a:rPr lang="zh-CN" altLang="en-US" dirty="0"/>
              <a:t>和</a:t>
            </a:r>
            <a:r>
              <a:rPr lang="en-US" altLang="zh-CN" dirty="0"/>
              <a:t>Collins Aerospace</a:t>
            </a:r>
            <a:r>
              <a:rPr lang="zh-CN" altLang="en-US" dirty="0"/>
              <a:t>合作进行了设计、问题解决和认证过程，以实现</a:t>
            </a:r>
            <a:r>
              <a:rPr lang="en-US" altLang="zh-CN" dirty="0"/>
              <a:t>FAA CAST-32A</a:t>
            </a:r>
            <a:r>
              <a:rPr lang="zh-CN" altLang="en-US" dirty="0"/>
              <a:t>多核认证目标，这是</a:t>
            </a:r>
            <a:r>
              <a:rPr lang="en-US" altLang="zh-CN" dirty="0"/>
              <a:t>DO-178C DAL A</a:t>
            </a:r>
            <a:r>
              <a:rPr lang="zh-CN" altLang="en-US" dirty="0"/>
              <a:t>认证过程的一部分。为了开发灵活性，他们选择了</a:t>
            </a:r>
            <a:r>
              <a:rPr lang="en-US" altLang="zh-CN" dirty="0"/>
              <a:t>VxWorks 653</a:t>
            </a:r>
            <a:r>
              <a:rPr lang="zh-CN" altLang="en-US" dirty="0"/>
              <a:t>多核版，该版本允许在单个硬件平台上以不同的安全关键性级别运行多个客户操作系统。</a:t>
            </a:r>
          </a:p>
          <a:p>
            <a:r>
              <a:rPr lang="zh-CN" altLang="en-US" dirty="0"/>
              <a:t>成果</a:t>
            </a:r>
          </a:p>
          <a:p>
            <a:r>
              <a:rPr lang="en-US" altLang="zh-CN" dirty="0"/>
              <a:t>Collins Aerospace</a:t>
            </a:r>
            <a:r>
              <a:rPr lang="zh-CN" altLang="en-US" dirty="0"/>
              <a:t>和</a:t>
            </a:r>
            <a:r>
              <a:rPr lang="en-US" altLang="zh-CN" dirty="0"/>
              <a:t>Wind River</a:t>
            </a:r>
            <a:r>
              <a:rPr lang="zh-CN" altLang="en-US" dirty="0"/>
              <a:t>共同降低了认证风险，同时增加了可用的处理资源。他们通过合作实现</a:t>
            </a:r>
            <a:r>
              <a:rPr lang="en-US" altLang="zh-CN" dirty="0"/>
              <a:t>DO-178C DAL A</a:t>
            </a:r>
            <a:r>
              <a:rPr lang="zh-CN" altLang="en-US" dirty="0"/>
              <a:t>多核认证的方法，有可能从根本上改变航空电子行业。他们的故事在一篇详细的文章中分享，其中包括技术见解和最佳实践</a:t>
            </a:r>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10</a:t>
            </a:fld>
            <a:endParaRPr lang="zh-CN" altLang="en-US"/>
          </a:p>
        </p:txBody>
      </p:sp>
    </p:spTree>
    <p:extLst>
      <p:ext uri="{BB962C8B-B14F-4D97-AF65-F5344CB8AC3E}">
        <p14:creationId xmlns:p14="http://schemas.microsoft.com/office/powerpoint/2010/main" val="41611261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2012</a:t>
            </a:r>
            <a:r>
              <a:rPr lang="zh-CN" altLang="en-US" dirty="0"/>
              <a:t>年看看</a:t>
            </a:r>
            <a:r>
              <a:rPr lang="en-US" altLang="zh-CN" dirty="0"/>
              <a:t>Wind River</a:t>
            </a:r>
            <a:r>
              <a:rPr lang="zh-CN" altLang="en-US" dirty="0"/>
              <a:t>如何帮助火星科学实验室（</a:t>
            </a:r>
            <a:r>
              <a:rPr lang="en-US" altLang="zh-CN" dirty="0"/>
              <a:t>MSL</a:t>
            </a:r>
            <a:r>
              <a:rPr lang="zh-CN" altLang="en-US" dirty="0"/>
              <a:t>）的好奇号完成复杂的自动着陆序列，并在这“恐怖七分钟”中幸存下来。</a:t>
            </a:r>
          </a:p>
          <a:p>
            <a:r>
              <a:rPr lang="zh-CN" altLang="en-US" dirty="0"/>
              <a:t>火星科学实验室（</a:t>
            </a:r>
            <a:r>
              <a:rPr lang="en-US" altLang="zh-CN" dirty="0"/>
              <a:t>MSL</a:t>
            </a:r>
            <a:r>
              <a:rPr lang="zh-CN" altLang="en-US" dirty="0"/>
              <a:t>）的好奇号是有史以来设计的最复杂的机器人星际探测器，它运行的是</a:t>
            </a:r>
            <a:r>
              <a:rPr lang="en-US" altLang="zh-CN" dirty="0"/>
              <a:t>Wind River</a:t>
            </a:r>
            <a:r>
              <a:rPr lang="zh-CN" altLang="en-US" dirty="0"/>
              <a:t>领先的实时操作系统</a:t>
            </a:r>
            <a:r>
              <a:rPr lang="en-US" altLang="zh-CN" dirty="0"/>
              <a:t>VxWorks®</a:t>
            </a:r>
            <a:r>
              <a:rPr lang="zh-CN" altLang="en-US" dirty="0"/>
              <a:t>。二十多年来，</a:t>
            </a:r>
            <a:r>
              <a:rPr lang="en-US" altLang="zh-CN" dirty="0"/>
              <a:t>Wind River</a:t>
            </a:r>
            <a:r>
              <a:rPr lang="zh-CN" altLang="en-US" dirty="0"/>
              <a:t>可靠且安全软件一直是全球航空航天组织的关键基础技术，我们非常自豪能够继续作为</a:t>
            </a:r>
            <a:r>
              <a:rPr lang="en-US" altLang="zh-CN" dirty="0"/>
              <a:t>NASA JPL</a:t>
            </a:r>
            <a:r>
              <a:rPr lang="zh-CN" altLang="en-US" dirty="0"/>
              <a:t>太空项目的技术提供商，延续我们的技术传承。</a:t>
            </a:r>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11</a:t>
            </a:fld>
            <a:endParaRPr lang="zh-CN" altLang="en-US"/>
          </a:p>
        </p:txBody>
      </p:sp>
    </p:spTree>
    <p:extLst>
      <p:ext uri="{BB962C8B-B14F-4D97-AF65-F5344CB8AC3E}">
        <p14:creationId xmlns:p14="http://schemas.microsoft.com/office/powerpoint/2010/main" val="617978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r>
              <a:rPr lang="en-US" altLang="zh-CN" dirty="0"/>
              <a:t>VxWorks</a:t>
            </a:r>
            <a:r>
              <a:rPr lang="zh-CN" altLang="en-US" dirty="0"/>
              <a:t>是如何提供帮助的</a:t>
            </a:r>
          </a:p>
          <a:p>
            <a:r>
              <a:rPr lang="zh-CN" altLang="en-US" dirty="0"/>
              <a:t>当</a:t>
            </a:r>
            <a:r>
              <a:rPr lang="en-US" altLang="zh-CN" dirty="0"/>
              <a:t>KUKA Robotics</a:t>
            </a:r>
            <a:r>
              <a:rPr lang="zh-CN" altLang="en-US" dirty="0"/>
              <a:t>想要推出一款新的、更智能的基于</a:t>
            </a:r>
            <a:r>
              <a:rPr lang="en-US" altLang="zh-CN" dirty="0"/>
              <a:t>PC</a:t>
            </a:r>
            <a:r>
              <a:rPr lang="zh-CN" altLang="en-US" dirty="0"/>
              <a:t>的控制器，即</a:t>
            </a:r>
            <a:r>
              <a:rPr lang="en-US" altLang="zh-CN" dirty="0"/>
              <a:t>KR C4</a:t>
            </a:r>
            <a:r>
              <a:rPr lang="zh-CN" altLang="en-US" dirty="0"/>
              <a:t>时，开发人员需要一个能够支持多核处理的软件平台，以整合机器人、运动、序列和过程控制的管理。他们希望在增加功能性的同时，包括安全和连通性，同时降低硬件成本。为了满足所有这些需求，</a:t>
            </a:r>
            <a:r>
              <a:rPr lang="en-US" altLang="zh-CN" dirty="0"/>
              <a:t>KUKA</a:t>
            </a:r>
            <a:r>
              <a:rPr lang="zh-CN" altLang="en-US" dirty="0"/>
              <a:t>选择了</a:t>
            </a:r>
            <a:r>
              <a:rPr lang="en-US" altLang="zh-CN" dirty="0"/>
              <a:t>VxWorks</a:t>
            </a:r>
            <a:r>
              <a:rPr lang="zh-CN" altLang="en-US" dirty="0"/>
              <a:t>实时操作系统作为其机器人的基础。</a:t>
            </a:r>
            <a:r>
              <a:rPr lang="en-US" altLang="zh-CN" dirty="0"/>
              <a:t>VxWorks</a:t>
            </a:r>
            <a:r>
              <a:rPr lang="zh-CN" altLang="en-US" dirty="0"/>
              <a:t>使团队能够通过用软件任务替代基于硬件的功能来降低成本并提高性能。</a:t>
            </a:r>
          </a:p>
          <a:p>
            <a:r>
              <a:rPr lang="zh-CN" altLang="en-US" dirty="0"/>
              <a:t>成果</a:t>
            </a:r>
          </a:p>
          <a:p>
            <a:r>
              <a:rPr lang="en-US" altLang="zh-CN" dirty="0"/>
              <a:t>KR C4</a:t>
            </a:r>
            <a:r>
              <a:rPr lang="zh-CN" altLang="en-US" dirty="0"/>
              <a:t>代表了</a:t>
            </a:r>
            <a:r>
              <a:rPr lang="en-US" altLang="zh-CN" dirty="0"/>
              <a:t>KUKA</a:t>
            </a:r>
            <a:r>
              <a:rPr lang="zh-CN" altLang="en-US" dirty="0"/>
              <a:t>在其控制、人机界面（</a:t>
            </a:r>
            <a:r>
              <a:rPr lang="en-US" altLang="zh-CN" dirty="0"/>
              <a:t>HMI</a:t>
            </a:r>
            <a:r>
              <a:rPr lang="zh-CN" altLang="en-US" dirty="0"/>
              <a:t>）和安全方面的重大突破，这一切都基于标准的</a:t>
            </a:r>
            <a:r>
              <a:rPr lang="en-US" altLang="zh-CN" dirty="0"/>
              <a:t>PC</a:t>
            </a:r>
            <a:r>
              <a:rPr lang="zh-CN" altLang="en-US" dirty="0"/>
              <a:t>平台。该公司开发了一种支持多个集成控制器的架构，这些控制器共享一个公共数据库和基础设施，并具有处理不同关键性工作负载的可扩展性。借助</a:t>
            </a:r>
            <a:r>
              <a:rPr lang="en-US" altLang="zh-CN" dirty="0"/>
              <a:t>VxWorks</a:t>
            </a:r>
            <a:r>
              <a:rPr lang="zh-CN" altLang="en-US" dirty="0"/>
              <a:t>，</a:t>
            </a:r>
            <a:r>
              <a:rPr lang="en-US" altLang="zh-CN" dirty="0"/>
              <a:t>KUKA</a:t>
            </a:r>
            <a:r>
              <a:rPr lang="zh-CN" altLang="en-US" dirty="0"/>
              <a:t>降低了开发风险，并按时交付了一款创新产品。</a:t>
            </a:r>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12</a:t>
            </a:fld>
            <a:endParaRPr lang="zh-CN" altLang="en-US"/>
          </a:p>
        </p:txBody>
      </p:sp>
    </p:spTree>
    <p:extLst>
      <p:ext uri="{BB962C8B-B14F-4D97-AF65-F5344CB8AC3E}">
        <p14:creationId xmlns:p14="http://schemas.microsoft.com/office/powerpoint/2010/main" val="35734762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r>
              <a:rPr lang="en-US" altLang="zh-CN" dirty="0" err="1"/>
              <a:t>RTLinux</a:t>
            </a:r>
            <a:r>
              <a:rPr lang="zh-CN" altLang="en-US" dirty="0"/>
              <a:t>，也称为</a:t>
            </a:r>
            <a:r>
              <a:rPr lang="en-US" altLang="zh-CN" dirty="0" err="1"/>
              <a:t>RTLinux</a:t>
            </a:r>
            <a:r>
              <a:rPr lang="en-US" altLang="zh-CN" dirty="0"/>
              <a:t> Classic</a:t>
            </a:r>
            <a:r>
              <a:rPr lang="zh-CN" altLang="en-US" dirty="0"/>
              <a:t>，是一个用于</a:t>
            </a:r>
            <a:r>
              <a:rPr lang="en-US" altLang="zh-CN" dirty="0"/>
              <a:t>Linux</a:t>
            </a:r>
            <a:r>
              <a:rPr lang="zh-CN" altLang="en-US" dirty="0"/>
              <a:t>内核的实时操作系统扩展，它使得在</a:t>
            </a:r>
            <a:r>
              <a:rPr lang="en-US" altLang="zh-CN" dirty="0"/>
              <a:t>Linux</a:t>
            </a:r>
            <a:r>
              <a:rPr lang="zh-CN" altLang="en-US" dirty="0"/>
              <a:t>环境中能够开发实时和嵌入式系统。它基于一个实时微内核，该微内核将整个</a:t>
            </a:r>
            <a:r>
              <a:rPr lang="en-US" altLang="zh-CN" dirty="0"/>
              <a:t>Linux</a:t>
            </a:r>
            <a:r>
              <a:rPr lang="zh-CN" altLang="en-US" dirty="0"/>
              <a:t>操作系统作为一个完全可抢占的实时进程来运行。</a:t>
            </a:r>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13</a:t>
            </a:fld>
            <a:endParaRPr lang="zh-CN" altLang="en-US"/>
          </a:p>
        </p:txBody>
      </p:sp>
    </p:spTree>
    <p:extLst>
      <p:ext uri="{BB962C8B-B14F-4D97-AF65-F5344CB8AC3E}">
        <p14:creationId xmlns:p14="http://schemas.microsoft.com/office/powerpoint/2010/main" val="7399300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dirty="0"/>
              <a:t>Three different implementations of co-kernel/dual kernel approach: (a) RTAI (b) </a:t>
            </a:r>
            <a:r>
              <a:rPr lang="en-US" altLang="zh-CN" b="1" dirty="0" err="1"/>
              <a:t>Xenomai</a:t>
            </a:r>
            <a:r>
              <a:rPr lang="en-US" altLang="zh-CN" b="1" dirty="0"/>
              <a:t> and (c) </a:t>
            </a:r>
            <a:r>
              <a:rPr lang="en-US" altLang="zh-CN" b="1" dirty="0" err="1"/>
              <a:t>RTLinux</a:t>
            </a:r>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14</a:t>
            </a:fld>
            <a:endParaRPr lang="zh-CN" altLang="en-US"/>
          </a:p>
        </p:txBody>
      </p:sp>
    </p:spTree>
    <p:extLst>
      <p:ext uri="{BB962C8B-B14F-4D97-AF65-F5344CB8AC3E}">
        <p14:creationId xmlns:p14="http://schemas.microsoft.com/office/powerpoint/2010/main" val="18444668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15</a:t>
            </a:fld>
            <a:endParaRPr lang="zh-CN" altLang="en-US"/>
          </a:p>
        </p:txBody>
      </p:sp>
    </p:spTree>
    <p:extLst>
      <p:ext uri="{BB962C8B-B14F-4D97-AF65-F5344CB8AC3E}">
        <p14:creationId xmlns:p14="http://schemas.microsoft.com/office/powerpoint/2010/main" val="3792490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buAutoNum type="arabicPeriod"/>
            </a:pPr>
            <a:r>
              <a:rPr lang="en-US" altLang="zh-CN" sz="1200" b="1" dirty="0"/>
              <a:t>Hard Real-Time </a:t>
            </a:r>
            <a:r>
              <a:rPr lang="en-US" altLang="zh-CN" dirty="0" err="1"/>
              <a:t>RTLinux</a:t>
            </a:r>
            <a:r>
              <a:rPr lang="zh-CN" altLang="en-US" dirty="0"/>
              <a:t>提供硬实时功能，这意味着它可以保证关键任务将满足其时间约束，具有极低的延迟和抖动这对于精确时间至关重要的应用来说是必不可少的。</a:t>
            </a:r>
            <a:endParaRPr lang="en-US" altLang="zh-CN" sz="1200" b="1" dirty="0"/>
          </a:p>
          <a:p>
            <a:pPr marL="342900" indent="-342900">
              <a:buAutoNum type="arabicPeriod"/>
            </a:pPr>
            <a:r>
              <a:rPr lang="en-US" altLang="zh-CN" sz="1200" b="1" dirty="0"/>
              <a:t>Co-kernel/Dual Kernel Architecture </a:t>
            </a:r>
            <a:r>
              <a:rPr lang="en-US" altLang="zh-CN" dirty="0" err="1"/>
              <a:t>RTLinux</a:t>
            </a:r>
            <a:r>
              <a:rPr lang="zh-CN" altLang="en-US" dirty="0"/>
              <a:t>使用双内核架构，由标准的</a:t>
            </a:r>
            <a:r>
              <a:rPr lang="en-US" altLang="zh-CN" dirty="0"/>
              <a:t>Linux</a:t>
            </a:r>
            <a:r>
              <a:rPr lang="zh-CN" altLang="en-US" dirty="0"/>
              <a:t>内核和</a:t>
            </a:r>
            <a:r>
              <a:rPr lang="en-US" altLang="zh-CN" dirty="0" err="1"/>
              <a:t>RTLinux</a:t>
            </a:r>
            <a:r>
              <a:rPr lang="zh-CN" altLang="en-US" dirty="0"/>
              <a:t>内核组成。</a:t>
            </a:r>
            <a:r>
              <a:rPr lang="en-US" altLang="zh-CN" dirty="0" err="1"/>
              <a:t>RTLinux</a:t>
            </a:r>
            <a:r>
              <a:rPr lang="zh-CN" altLang="en-US" dirty="0"/>
              <a:t>内核与</a:t>
            </a:r>
            <a:r>
              <a:rPr lang="en-US" altLang="zh-CN" dirty="0"/>
              <a:t>Linux</a:t>
            </a:r>
            <a:r>
              <a:rPr lang="zh-CN" altLang="en-US" dirty="0"/>
              <a:t>内核并行运行，负责实时任务的调度和管理。</a:t>
            </a:r>
            <a:endParaRPr lang="en-US" altLang="zh-CN" sz="1200" b="1" dirty="0"/>
          </a:p>
          <a:p>
            <a:pPr marL="342900" indent="-342900">
              <a:buAutoNum type="arabicPeriod"/>
            </a:pPr>
            <a:r>
              <a:rPr lang="en-US" altLang="zh-CN" sz="1200" b="1" dirty="0" err="1"/>
              <a:t>Compatibility</a:t>
            </a:r>
            <a:r>
              <a:rPr lang="en-US" altLang="zh-CN" dirty="0" err="1"/>
              <a:t>RTLinux</a:t>
            </a:r>
            <a:r>
              <a:rPr lang="zh-CN" altLang="en-US" dirty="0"/>
              <a:t>被设计为与标准</a:t>
            </a:r>
            <a:r>
              <a:rPr lang="en-US" altLang="zh-CN" dirty="0"/>
              <a:t>Linux</a:t>
            </a:r>
            <a:r>
              <a:rPr lang="zh-CN" altLang="en-US" dirty="0"/>
              <a:t>发行版兼容。这允许您在同一系统上运行实时和非实时应用程序，利用</a:t>
            </a:r>
            <a:r>
              <a:rPr lang="en-US" altLang="zh-CN" dirty="0"/>
              <a:t>Linux</a:t>
            </a:r>
            <a:r>
              <a:rPr lang="zh-CN" altLang="en-US" dirty="0"/>
              <a:t>广泛的软件资源</a:t>
            </a:r>
            <a:endParaRPr lang="en-US" altLang="zh-CN" sz="1200" b="1" dirty="0"/>
          </a:p>
          <a:p>
            <a:pPr marL="342900" indent="-342900">
              <a:buAutoNum type="arabicPeriod"/>
            </a:pPr>
            <a:r>
              <a:rPr lang="en-US" altLang="zh-CN" sz="1200" b="1" dirty="0"/>
              <a:t>Programming </a:t>
            </a:r>
            <a:r>
              <a:rPr lang="en-US" altLang="zh-CN" sz="1200" b="1" dirty="0" err="1"/>
              <a:t>Interfaces</a:t>
            </a:r>
            <a:r>
              <a:rPr lang="en-US" altLang="zh-CN" dirty="0" err="1"/>
              <a:t>RTLinux</a:t>
            </a:r>
            <a:r>
              <a:rPr lang="zh-CN" altLang="en-US" dirty="0"/>
              <a:t>支持其原生</a:t>
            </a:r>
            <a:r>
              <a:rPr lang="en-US" altLang="zh-CN" dirty="0"/>
              <a:t>API</a:t>
            </a:r>
            <a:r>
              <a:rPr lang="zh-CN" altLang="en-US" dirty="0"/>
              <a:t>（</a:t>
            </a:r>
            <a:r>
              <a:rPr lang="en-US" altLang="zh-CN" dirty="0"/>
              <a:t>RTAI API</a:t>
            </a:r>
            <a:r>
              <a:rPr lang="zh-CN" altLang="en-US" dirty="0"/>
              <a:t>）和符合</a:t>
            </a:r>
            <a:r>
              <a:rPr lang="en-US" altLang="zh-CN" dirty="0" err="1"/>
              <a:t>Posix</a:t>
            </a:r>
            <a:r>
              <a:rPr lang="zh-CN" altLang="en-US" dirty="0"/>
              <a:t>标准的</a:t>
            </a:r>
            <a:r>
              <a:rPr lang="en-US" altLang="zh-CN" dirty="0"/>
              <a:t>API</a:t>
            </a:r>
            <a:r>
              <a:rPr lang="zh-CN" altLang="en-US" dirty="0"/>
              <a:t>进行实时应用程序开发。开发者可以选择最适合其应用程序要求和熟悉度的</a:t>
            </a:r>
            <a:r>
              <a:rPr lang="en-US" altLang="zh-CN" dirty="0"/>
              <a:t>API</a:t>
            </a:r>
            <a:endParaRPr lang="en-US" altLang="zh-CN" sz="1200" b="1" dirty="0"/>
          </a:p>
          <a:p>
            <a:pPr marL="342900" indent="-342900">
              <a:buAutoNum type="arabicPeriod"/>
            </a:pPr>
            <a:r>
              <a:rPr lang="en-US" altLang="zh-CN" sz="1200" b="1" dirty="0"/>
              <a:t>Interrupt </a:t>
            </a:r>
            <a:r>
              <a:rPr lang="en-US" altLang="zh-CN" sz="1200" b="1" dirty="0" err="1"/>
              <a:t>Handling</a:t>
            </a:r>
            <a:r>
              <a:rPr lang="en-US" altLang="zh-CN" dirty="0" err="1"/>
              <a:t>RTLinux</a:t>
            </a:r>
            <a:r>
              <a:rPr lang="zh-CN" altLang="en-US" dirty="0"/>
              <a:t>提供高效的中断处理机制，以确保高优先级的实时任务可以快速响应外部事件和硬件中断</a:t>
            </a:r>
            <a:endParaRPr lang="en-US" altLang="zh-CN" sz="1200" b="1" dirty="0"/>
          </a:p>
          <a:p>
            <a:pPr marL="342900" indent="-342900">
              <a:buAutoNum type="arabicPeriod"/>
            </a:pPr>
            <a:r>
              <a:rPr lang="en-US" altLang="zh-CN" sz="1200" b="1" dirty="0"/>
              <a:t>Open </a:t>
            </a:r>
            <a:r>
              <a:rPr lang="en-US" altLang="zh-CN" sz="1200" b="1" dirty="0" err="1"/>
              <a:t>Source</a:t>
            </a:r>
            <a:r>
              <a:rPr lang="en-US" altLang="zh-CN" dirty="0" err="1"/>
              <a:t>RTLinux</a:t>
            </a:r>
            <a:r>
              <a:rPr lang="zh-CN" altLang="en-US" dirty="0"/>
              <a:t>的早期版本是开源的，</a:t>
            </a:r>
            <a:r>
              <a:rPr lang="en-US" altLang="zh-CN" dirty="0" err="1"/>
              <a:t>RTLinux</a:t>
            </a:r>
            <a:r>
              <a:rPr lang="en-US" altLang="zh-CN" dirty="0"/>
              <a:t> Free</a:t>
            </a:r>
            <a:r>
              <a:rPr lang="zh-CN" altLang="en-US" dirty="0"/>
              <a:t>但随后引入了像</a:t>
            </a:r>
            <a:r>
              <a:rPr lang="en-US" altLang="zh-CN" dirty="0" err="1"/>
              <a:t>RTLinuxPro</a:t>
            </a:r>
            <a:r>
              <a:rPr lang="zh-CN" altLang="en-US" dirty="0"/>
              <a:t>这样的商业变体，增加了商业组件</a:t>
            </a:r>
            <a:endParaRPr lang="en-US" altLang="zh-CN" sz="1200" b="1" dirty="0"/>
          </a:p>
          <a:p>
            <a:pPr marL="342900" indent="-342900">
              <a:buAutoNum type="arabicPeriod"/>
            </a:pPr>
            <a:r>
              <a:rPr lang="en-US" altLang="zh-CN" sz="1200" b="1" dirty="0"/>
              <a:t>Supported Architectures </a:t>
            </a:r>
            <a:r>
              <a:rPr lang="en-US" altLang="zh-CN" dirty="0" err="1"/>
              <a:t>RTLinux</a:t>
            </a:r>
            <a:r>
              <a:rPr lang="zh-CN" altLang="en-US" dirty="0"/>
              <a:t>支持多种硬件架构，包括</a:t>
            </a:r>
            <a:r>
              <a:rPr lang="en-US" altLang="zh-CN" dirty="0"/>
              <a:t>x86</a:t>
            </a:r>
            <a:r>
              <a:rPr lang="zh-CN" altLang="en-US" dirty="0"/>
              <a:t>、</a:t>
            </a:r>
            <a:r>
              <a:rPr lang="en-US" altLang="zh-CN" dirty="0"/>
              <a:t>ARM</a:t>
            </a:r>
            <a:r>
              <a:rPr lang="zh-CN" altLang="en-US" dirty="0"/>
              <a:t>、</a:t>
            </a:r>
            <a:r>
              <a:rPr lang="en-US" altLang="zh-CN" dirty="0"/>
              <a:t>PowerPC</a:t>
            </a:r>
            <a:r>
              <a:rPr lang="zh-CN" altLang="en-US" dirty="0"/>
              <a:t>等，适用于广泛的嵌入式和工业平台</a:t>
            </a:r>
            <a:endParaRPr lang="zh-CN" altLang="en-US" sz="1200" b="1" dirty="0"/>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16</a:t>
            </a:fld>
            <a:endParaRPr lang="zh-CN" altLang="en-US"/>
          </a:p>
        </p:txBody>
      </p:sp>
    </p:spTree>
    <p:extLst>
      <p:ext uri="{BB962C8B-B14F-4D97-AF65-F5344CB8AC3E}">
        <p14:creationId xmlns:p14="http://schemas.microsoft.com/office/powerpoint/2010/main" val="40861887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17</a:t>
            </a:fld>
            <a:endParaRPr lang="zh-CN" altLang="en-US"/>
          </a:p>
        </p:txBody>
      </p:sp>
    </p:spTree>
    <p:extLst>
      <p:ext uri="{BB962C8B-B14F-4D97-AF65-F5344CB8AC3E}">
        <p14:creationId xmlns:p14="http://schemas.microsoft.com/office/powerpoint/2010/main" val="4060679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RT-Thread</a:t>
            </a:r>
            <a:r>
              <a:rPr lang="zh-CN" altLang="en-US" dirty="0"/>
              <a:t>，全称是 </a:t>
            </a:r>
            <a:r>
              <a:rPr lang="en-US" altLang="zh-CN" dirty="0"/>
              <a:t>Real Time-Thread</a:t>
            </a:r>
            <a:r>
              <a:rPr lang="zh-CN" altLang="en-US" dirty="0"/>
              <a:t>，顾名思义，它是一个嵌入式实时多线程操作系统，基本属性之一是支持多任务，允许多个任务同时运行并不意味着处理器在同一时刻真地执行了多个任务。事实上，一个处理器核心在某一时刻只能运行一个任务，由于每次对一个任务的执行时间很短、任务与任务之间通过任务调度器进行非常快速地切换（调度器根据优先级决定此刻该执行的任务），给人造成多个任务在一个时刻同时运行的错觉。在 </a:t>
            </a:r>
            <a:r>
              <a:rPr lang="en-US" altLang="zh-CN" dirty="0"/>
              <a:t>RT-Thread </a:t>
            </a:r>
            <a:r>
              <a:rPr lang="zh-CN" altLang="en-US" dirty="0"/>
              <a:t>系统中，任务通过线程实现的，</a:t>
            </a:r>
            <a:r>
              <a:rPr lang="en-US" altLang="zh-CN" dirty="0"/>
              <a:t>RT-Thread </a:t>
            </a:r>
            <a:r>
              <a:rPr lang="zh-CN" altLang="en-US" dirty="0"/>
              <a:t>中的线程调度器也就是以上提到的任务调度器。</a:t>
            </a:r>
            <a:endParaRPr lang="en-US" altLang="zh-CN" dirty="0"/>
          </a:p>
          <a:p>
            <a:endParaRPr lang="zh-CN" altLang="en-US" dirty="0"/>
          </a:p>
          <a:p>
            <a:r>
              <a:rPr lang="en-US" altLang="zh-CN" dirty="0"/>
              <a:t>RT-Thread </a:t>
            </a:r>
            <a:r>
              <a:rPr lang="zh-CN" altLang="en-US" dirty="0"/>
              <a:t>主要采用 </a:t>
            </a:r>
            <a:r>
              <a:rPr lang="en-US" altLang="zh-CN" dirty="0"/>
              <a:t>C </a:t>
            </a:r>
            <a:r>
              <a:rPr lang="zh-CN" altLang="en-US" dirty="0"/>
              <a:t>语言编写，浅显易懂，方便移植。它把面向对象的设计方法应用到实时系统设计中，使得代码风格优雅、架构清晰、系统模块化并且可裁剪性非常好。针对资源受限的微控制器（</a:t>
            </a:r>
            <a:r>
              <a:rPr lang="en-US" altLang="zh-CN" dirty="0"/>
              <a:t>MCU</a:t>
            </a:r>
            <a:r>
              <a:rPr lang="zh-CN" altLang="en-US" dirty="0"/>
              <a:t>）系统，可通过方便易用的工具，裁剪出仅需要 </a:t>
            </a:r>
            <a:r>
              <a:rPr lang="en-US" altLang="zh-CN" dirty="0"/>
              <a:t>3KB Flash</a:t>
            </a:r>
            <a:r>
              <a:rPr lang="zh-CN" altLang="en-US" dirty="0"/>
              <a:t>、</a:t>
            </a:r>
            <a:r>
              <a:rPr lang="en-US" altLang="zh-CN" dirty="0"/>
              <a:t>1.2KB RAM </a:t>
            </a:r>
            <a:r>
              <a:rPr lang="zh-CN" altLang="en-US" dirty="0"/>
              <a:t>内存资源的 </a:t>
            </a:r>
            <a:r>
              <a:rPr lang="en-US" altLang="zh-CN" dirty="0"/>
              <a:t>NANO </a:t>
            </a:r>
            <a:r>
              <a:rPr lang="zh-CN" altLang="en-US" dirty="0"/>
              <a:t>版本（</a:t>
            </a:r>
            <a:r>
              <a:rPr lang="en-US" altLang="zh-CN" dirty="0"/>
              <a:t>NANO </a:t>
            </a:r>
            <a:r>
              <a:rPr lang="zh-CN" altLang="en-US" dirty="0"/>
              <a:t>是 </a:t>
            </a:r>
            <a:r>
              <a:rPr lang="en-US" altLang="zh-CN" dirty="0"/>
              <a:t>RT-Thread </a:t>
            </a:r>
            <a:r>
              <a:rPr lang="zh-CN" altLang="en-US" dirty="0"/>
              <a:t>官方于 </a:t>
            </a:r>
            <a:r>
              <a:rPr lang="en-US" altLang="zh-CN" dirty="0"/>
              <a:t>2017 </a:t>
            </a:r>
            <a:r>
              <a:rPr lang="zh-CN" altLang="en-US" dirty="0"/>
              <a:t>年 </a:t>
            </a:r>
            <a:r>
              <a:rPr lang="en-US" altLang="zh-CN" dirty="0"/>
              <a:t>7 </a:t>
            </a:r>
            <a:r>
              <a:rPr lang="zh-CN" altLang="en-US" dirty="0"/>
              <a:t>月份发布的一个极简版内核</a:t>
            </a:r>
            <a:r>
              <a:rPr lang="en-US" altLang="zh-CN" dirty="0"/>
              <a:t>)</a:t>
            </a:r>
            <a:r>
              <a:rPr lang="zh-CN" altLang="en-US" dirty="0"/>
              <a:t>；而对于资源丰富的物联网设备，</a:t>
            </a:r>
            <a:r>
              <a:rPr lang="en-US" altLang="zh-CN" dirty="0"/>
              <a:t>RT-Thread </a:t>
            </a:r>
            <a:r>
              <a:rPr lang="zh-CN" altLang="en-US" dirty="0"/>
              <a:t>又能使用在线的软件包管理工具，配合系统配置工具实现直观快速的模块化裁剪，无缝地导入丰富的软件功能包，实现类似 </a:t>
            </a:r>
            <a:r>
              <a:rPr lang="en-US" altLang="zh-CN" dirty="0"/>
              <a:t>Android </a:t>
            </a:r>
            <a:r>
              <a:rPr lang="zh-CN" altLang="en-US" dirty="0"/>
              <a:t>的图形界面及触摸滑动效果、智能语音交互效果等复杂功能。</a:t>
            </a:r>
            <a:endParaRPr lang="en-US" altLang="zh-CN" dirty="0"/>
          </a:p>
          <a:p>
            <a:endParaRPr lang="zh-CN" altLang="en-US" dirty="0"/>
          </a:p>
          <a:p>
            <a:r>
              <a:rPr lang="zh-CN" altLang="en-US" dirty="0"/>
              <a:t>相较于 </a:t>
            </a:r>
            <a:r>
              <a:rPr lang="en-US" altLang="zh-CN" dirty="0"/>
              <a:t>Linux </a:t>
            </a:r>
            <a:r>
              <a:rPr lang="zh-CN" altLang="en-US" dirty="0"/>
              <a:t>操作系统，</a:t>
            </a:r>
            <a:r>
              <a:rPr lang="en-US" altLang="zh-CN" dirty="0"/>
              <a:t>RT-Thread </a:t>
            </a:r>
            <a:r>
              <a:rPr lang="zh-CN" altLang="en-US" dirty="0"/>
              <a:t>体积小，成本低，功耗低、启动快速，除此以外 </a:t>
            </a:r>
            <a:r>
              <a:rPr lang="en-US" altLang="zh-CN" dirty="0"/>
              <a:t>RT-Thread </a:t>
            </a:r>
            <a:r>
              <a:rPr lang="zh-CN" altLang="en-US" dirty="0"/>
              <a:t>还具有实时性高、占用资源小等特点，非常适用于各种资源受限（如成本、功耗限制等）的场合。虽然 </a:t>
            </a:r>
            <a:r>
              <a:rPr lang="en-US" altLang="zh-CN" dirty="0"/>
              <a:t>32 </a:t>
            </a:r>
            <a:r>
              <a:rPr lang="zh-CN" altLang="en-US" dirty="0"/>
              <a:t>位 </a:t>
            </a:r>
            <a:r>
              <a:rPr lang="en-US" altLang="zh-CN" dirty="0"/>
              <a:t>MCU </a:t>
            </a:r>
            <a:r>
              <a:rPr lang="zh-CN" altLang="en-US" dirty="0"/>
              <a:t>是它的主要运行平台，实际上很多带有 </a:t>
            </a:r>
            <a:r>
              <a:rPr lang="en-US" altLang="zh-CN" dirty="0"/>
              <a:t>MMU</a:t>
            </a:r>
            <a:r>
              <a:rPr lang="zh-CN" altLang="en-US" dirty="0"/>
              <a:t>、基于 </a:t>
            </a:r>
            <a:r>
              <a:rPr lang="en-US" altLang="zh-CN" dirty="0"/>
              <a:t>ARM9</a:t>
            </a:r>
            <a:r>
              <a:rPr lang="zh-CN" altLang="en-US" dirty="0"/>
              <a:t>、</a:t>
            </a:r>
            <a:r>
              <a:rPr lang="en-US" altLang="zh-CN" dirty="0"/>
              <a:t>ARM11 </a:t>
            </a:r>
            <a:r>
              <a:rPr lang="zh-CN" altLang="en-US" dirty="0"/>
              <a:t>甚至 </a:t>
            </a:r>
            <a:r>
              <a:rPr lang="en-US" altLang="zh-CN" dirty="0"/>
              <a:t>Cortex-A </a:t>
            </a:r>
            <a:r>
              <a:rPr lang="zh-CN" altLang="en-US" dirty="0"/>
              <a:t>系列级别 </a:t>
            </a:r>
            <a:r>
              <a:rPr lang="en-US" altLang="zh-CN" dirty="0"/>
              <a:t>CPU </a:t>
            </a:r>
            <a:r>
              <a:rPr lang="zh-CN" altLang="en-US" dirty="0"/>
              <a:t>的应用处理器在特定应用场合也适合使用 </a:t>
            </a:r>
            <a:r>
              <a:rPr lang="en-US" altLang="zh-CN" dirty="0"/>
              <a:t>RT-Thread</a:t>
            </a:r>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18</a:t>
            </a:fld>
            <a:endParaRPr lang="zh-CN" altLang="en-US"/>
          </a:p>
        </p:txBody>
      </p:sp>
    </p:spTree>
    <p:extLst>
      <p:ext uri="{BB962C8B-B14F-4D97-AF65-F5344CB8AC3E}">
        <p14:creationId xmlns:p14="http://schemas.microsoft.com/office/powerpoint/2010/main" val="2868695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a:p>
            <a:r>
              <a:rPr lang="zh-CN" altLang="en-US" dirty="0"/>
              <a:t>近年来，物联网（</a:t>
            </a:r>
            <a:r>
              <a:rPr lang="en-US" altLang="zh-CN" dirty="0"/>
              <a:t>Internet Of Things</a:t>
            </a:r>
            <a:r>
              <a:rPr lang="zh-CN" altLang="en-US" dirty="0"/>
              <a:t>，</a:t>
            </a:r>
            <a:r>
              <a:rPr lang="en-US" altLang="zh-CN" dirty="0"/>
              <a:t>IoT</a:t>
            </a:r>
            <a:r>
              <a:rPr lang="zh-CN" altLang="en-US" dirty="0"/>
              <a:t>）概念广为普及，物联网市场发展迅猛，嵌入式设备的联网已是大势所趋。终端联网使得软件复杂性大幅增加，传统的 </a:t>
            </a:r>
            <a:r>
              <a:rPr lang="en-US" altLang="zh-CN" dirty="0"/>
              <a:t>RTOS </a:t>
            </a:r>
            <a:r>
              <a:rPr lang="zh-CN" altLang="en-US" dirty="0"/>
              <a:t>内核已经越来越难满足市场的需求，在这种情况下，物联网操作系统（</a:t>
            </a:r>
            <a:r>
              <a:rPr lang="en-US" altLang="zh-CN" dirty="0"/>
              <a:t>IoT OS</a:t>
            </a:r>
            <a:r>
              <a:rPr lang="zh-CN" altLang="en-US" dirty="0"/>
              <a:t>）的概念应运而生。</a:t>
            </a:r>
            <a:r>
              <a:rPr lang="zh-CN" altLang="en-US" b="1" dirty="0"/>
              <a:t>物联网操作系统是指以操作系统内核（可以是 </a:t>
            </a:r>
            <a:r>
              <a:rPr lang="en-US" altLang="zh-CN" b="1" dirty="0"/>
              <a:t>RTOS</a:t>
            </a:r>
            <a:r>
              <a:rPr lang="zh-CN" altLang="en-US" b="1" dirty="0"/>
              <a:t>、</a:t>
            </a:r>
            <a:r>
              <a:rPr lang="en-US" altLang="zh-CN" b="1" dirty="0"/>
              <a:t>Linux </a:t>
            </a:r>
            <a:r>
              <a:rPr lang="zh-CN" altLang="en-US" b="1" dirty="0"/>
              <a:t>等）为基础，包括如文件系统、图形库等较为完整的中间件组件，具备低功耗、安全、通信协议支持和云端连接能力的软件平台，</a:t>
            </a:r>
            <a:r>
              <a:rPr lang="en-US" altLang="zh-CN" dirty="0"/>
              <a:t>RT-Thread </a:t>
            </a:r>
            <a:r>
              <a:rPr lang="zh-CN" altLang="en-US" dirty="0"/>
              <a:t>就是一个 </a:t>
            </a:r>
            <a:r>
              <a:rPr lang="en-US" altLang="zh-CN" dirty="0"/>
              <a:t>IoT OS</a:t>
            </a:r>
            <a:r>
              <a:rPr lang="zh-CN" altLang="en-US" dirty="0"/>
              <a:t>。</a:t>
            </a:r>
          </a:p>
          <a:p>
            <a:r>
              <a:rPr lang="en-US" altLang="zh-CN" dirty="0"/>
              <a:t>RT-Thread </a:t>
            </a:r>
            <a:r>
              <a:rPr lang="zh-CN" altLang="en-US" dirty="0"/>
              <a:t>与其他很多 </a:t>
            </a:r>
            <a:r>
              <a:rPr lang="en-US" altLang="zh-CN" dirty="0"/>
              <a:t>RTOS </a:t>
            </a:r>
            <a:r>
              <a:rPr lang="zh-CN" altLang="en-US" dirty="0"/>
              <a:t>如 </a:t>
            </a:r>
            <a:r>
              <a:rPr lang="en-US" altLang="zh-CN" dirty="0" err="1"/>
              <a:t>FreeRTOS</a:t>
            </a:r>
            <a:r>
              <a:rPr lang="zh-CN" altLang="en-US" dirty="0"/>
              <a:t>、</a:t>
            </a:r>
            <a:r>
              <a:rPr lang="en-US" altLang="zh-CN" dirty="0" err="1"/>
              <a:t>uC</a:t>
            </a:r>
            <a:r>
              <a:rPr lang="en-US" altLang="zh-CN" dirty="0"/>
              <a:t>/OS </a:t>
            </a:r>
            <a:r>
              <a:rPr lang="zh-CN" altLang="en-US" dirty="0"/>
              <a:t>的主要区别之一是，它</a:t>
            </a:r>
            <a:r>
              <a:rPr lang="zh-CN" altLang="en-US" b="1" dirty="0"/>
              <a:t>不仅仅是一个实时内核，还具备丰富的中间层组件</a:t>
            </a:r>
            <a:r>
              <a:rPr lang="zh-CN" altLang="en-US" dirty="0"/>
              <a:t>，如下图所示。</a:t>
            </a:r>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19</a:t>
            </a:fld>
            <a:endParaRPr lang="zh-CN" altLang="en-US"/>
          </a:p>
        </p:txBody>
      </p:sp>
    </p:spTree>
    <p:extLst>
      <p:ext uri="{BB962C8B-B14F-4D97-AF65-F5344CB8AC3E}">
        <p14:creationId xmlns:p14="http://schemas.microsoft.com/office/powerpoint/2010/main" val="1433332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A real-time application, or RTA, is an application that functions within a time frame that the user senses as immediate or current. </a:t>
            </a:r>
            <a:r>
              <a:rPr lang="en-US" altLang="zh-CN" sz="1200" dirty="0">
                <a:highlight>
                  <a:srgbClr val="FFFF00"/>
                </a:highlight>
              </a:rPr>
              <a:t>The latency must be less than a defined value, usually measured in seconds. </a:t>
            </a:r>
            <a:endParaRPr lang="zh-CN" altLang="en-US" sz="1200" dirty="0">
              <a:highlight>
                <a:srgbClr val="FFFF00"/>
              </a:highlight>
            </a:endParaRPr>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2</a:t>
            </a:fld>
            <a:endParaRPr lang="zh-CN" altLang="en-US"/>
          </a:p>
        </p:txBody>
      </p:sp>
    </p:spTree>
    <p:extLst>
      <p:ext uri="{BB962C8B-B14F-4D97-AF65-F5344CB8AC3E}">
        <p14:creationId xmlns:p14="http://schemas.microsoft.com/office/powerpoint/2010/main" val="688035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20</a:t>
            </a:fld>
            <a:endParaRPr lang="zh-CN" altLang="en-US"/>
          </a:p>
        </p:txBody>
      </p:sp>
    </p:spTree>
    <p:extLst>
      <p:ext uri="{BB962C8B-B14F-4D97-AF65-F5344CB8AC3E}">
        <p14:creationId xmlns:p14="http://schemas.microsoft.com/office/powerpoint/2010/main" val="31514791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21</a:t>
            </a:fld>
            <a:endParaRPr lang="zh-CN" altLang="en-US"/>
          </a:p>
        </p:txBody>
      </p:sp>
    </p:spTree>
    <p:extLst>
      <p:ext uri="{BB962C8B-B14F-4D97-AF65-F5344CB8AC3E}">
        <p14:creationId xmlns:p14="http://schemas.microsoft.com/office/powerpoint/2010/main" val="31302206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22</a:t>
            </a:fld>
            <a:endParaRPr lang="zh-CN" altLang="en-US"/>
          </a:p>
        </p:txBody>
      </p:sp>
    </p:spTree>
    <p:extLst>
      <p:ext uri="{BB962C8B-B14F-4D97-AF65-F5344CB8AC3E}">
        <p14:creationId xmlns:p14="http://schemas.microsoft.com/office/powerpoint/2010/main" val="8215626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23</a:t>
            </a:fld>
            <a:endParaRPr lang="zh-CN" altLang="en-US"/>
          </a:p>
        </p:txBody>
      </p:sp>
    </p:spTree>
    <p:extLst>
      <p:ext uri="{BB962C8B-B14F-4D97-AF65-F5344CB8AC3E}">
        <p14:creationId xmlns:p14="http://schemas.microsoft.com/office/powerpoint/2010/main" val="3996536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5400" dirty="0"/>
          </a:p>
          <a:p>
            <a:r>
              <a:rPr lang="en-US" altLang="zh-CN" sz="5400" dirty="0"/>
              <a:t>A&amp;D Aerospace and Defense </a:t>
            </a:r>
            <a:r>
              <a:rPr lang="zh-CN" altLang="en-US" sz="5400" dirty="0"/>
              <a:t>航空与国防</a:t>
            </a:r>
            <a:endParaRPr lang="en-US" altLang="zh-CN" sz="5400" dirty="0"/>
          </a:p>
          <a:p>
            <a:r>
              <a:rPr lang="en-US" altLang="zh-CN" sz="5400" dirty="0"/>
              <a:t>Flight display controller: </a:t>
            </a:r>
            <a:r>
              <a:rPr lang="zh-CN" altLang="en-US" sz="5400" dirty="0"/>
              <a:t>飞行显示控制器 </a:t>
            </a:r>
            <a:r>
              <a:rPr lang="en-US" altLang="zh-CN" sz="5400" dirty="0"/>
              <a:t>Engine turbine: </a:t>
            </a:r>
            <a:r>
              <a:rPr lang="zh-CN" altLang="en-US" sz="5400" dirty="0"/>
              <a:t>发动机涡轮 </a:t>
            </a:r>
            <a:r>
              <a:rPr lang="en-US" altLang="zh-CN" sz="5400" dirty="0"/>
              <a:t>Drones: </a:t>
            </a:r>
            <a:r>
              <a:rPr lang="zh-CN" altLang="en-US" sz="5400" dirty="0"/>
              <a:t>无人机 </a:t>
            </a:r>
            <a:r>
              <a:rPr lang="en-US" altLang="zh-CN" sz="5400" dirty="0"/>
              <a:t>Extraterrestrial rovers: </a:t>
            </a:r>
            <a:r>
              <a:rPr lang="zh-CN" altLang="en-US" sz="5400" dirty="0"/>
              <a:t>地外探测车</a:t>
            </a:r>
            <a:endParaRPr lang="en-US" altLang="zh-CN" sz="5400" dirty="0"/>
          </a:p>
          <a:p>
            <a:endParaRPr lang="zh-CN" altLang="en-US" sz="5400" dirty="0"/>
          </a:p>
          <a:p>
            <a:r>
              <a:rPr lang="en-US" altLang="zh-CN" sz="5400" dirty="0"/>
              <a:t>5G modem: 5G </a:t>
            </a:r>
            <a:r>
              <a:rPr lang="zh-CN" altLang="en-US" sz="5400" dirty="0"/>
              <a:t>调制解调器 </a:t>
            </a:r>
            <a:r>
              <a:rPr lang="en-US" altLang="zh-CN" sz="5400" dirty="0"/>
              <a:t>Satellite modem: </a:t>
            </a:r>
            <a:r>
              <a:rPr lang="zh-CN" altLang="en-US" sz="5400" dirty="0"/>
              <a:t>卫星调制解调器 </a:t>
            </a:r>
            <a:r>
              <a:rPr lang="en-US" altLang="zh-CN" sz="5400" dirty="0"/>
              <a:t>Base station: </a:t>
            </a:r>
            <a:r>
              <a:rPr lang="zh-CN" altLang="en-US" sz="5400" dirty="0"/>
              <a:t>基站</a:t>
            </a:r>
            <a:endParaRPr lang="en-US" altLang="zh-CN" sz="5400" dirty="0"/>
          </a:p>
          <a:p>
            <a:endParaRPr lang="zh-CN" altLang="en-US" sz="5400" dirty="0"/>
          </a:p>
          <a:p>
            <a:r>
              <a:rPr lang="en-US" altLang="zh-CN" sz="5400" dirty="0"/>
              <a:t>Functional safety systems: </a:t>
            </a:r>
            <a:r>
              <a:rPr lang="zh-CN" altLang="en-US" sz="5400" dirty="0"/>
              <a:t>功能安全系统 </a:t>
            </a:r>
            <a:r>
              <a:rPr lang="en-US" altLang="zh-CN" sz="5400" dirty="0"/>
              <a:t>Emergency braking systems: </a:t>
            </a:r>
            <a:r>
              <a:rPr lang="zh-CN" altLang="en-US" sz="5400" dirty="0"/>
              <a:t>紧急制动系统 </a:t>
            </a:r>
            <a:r>
              <a:rPr lang="en-US" altLang="zh-CN" sz="5400" dirty="0"/>
              <a:t>Engine warning systems: </a:t>
            </a:r>
            <a:r>
              <a:rPr lang="zh-CN" altLang="en-US" sz="5400" dirty="0"/>
              <a:t>引擎警告系统</a:t>
            </a:r>
            <a:endParaRPr lang="en-US" altLang="zh-CN" sz="5400" dirty="0"/>
          </a:p>
          <a:p>
            <a:endParaRPr lang="zh-CN" altLang="en-US" sz="5400" dirty="0"/>
          </a:p>
          <a:p>
            <a:r>
              <a:rPr lang="en-US" altLang="zh-CN" sz="5400" dirty="0"/>
              <a:t>Magnetic resonance imaging: </a:t>
            </a:r>
            <a:r>
              <a:rPr lang="zh-CN" altLang="en-US" sz="5400" dirty="0"/>
              <a:t>磁共振成像 </a:t>
            </a:r>
            <a:r>
              <a:rPr lang="en-US" altLang="zh-CN" sz="5400" dirty="0"/>
              <a:t>Surgery equipment: </a:t>
            </a:r>
            <a:r>
              <a:rPr lang="zh-CN" altLang="en-US" sz="5400" dirty="0"/>
              <a:t>手术设备 </a:t>
            </a:r>
            <a:r>
              <a:rPr lang="en-US" altLang="zh-CN" sz="5400" dirty="0"/>
              <a:t>Ventilators: </a:t>
            </a:r>
            <a:r>
              <a:rPr lang="zh-CN" altLang="en-US" sz="5400" dirty="0"/>
              <a:t>呼吸机</a:t>
            </a:r>
            <a:endParaRPr lang="en-US" altLang="zh-CN" sz="5400" dirty="0"/>
          </a:p>
          <a:p>
            <a:endParaRPr lang="zh-CN" altLang="en-US" sz="5400" dirty="0"/>
          </a:p>
          <a:p>
            <a:r>
              <a:rPr lang="en-US" altLang="zh-CN" sz="5400" dirty="0"/>
              <a:t>Factory robotics systems: </a:t>
            </a:r>
            <a:r>
              <a:rPr lang="zh-CN" altLang="en-US" sz="5400" dirty="0"/>
              <a:t>工厂机器人系统 </a:t>
            </a:r>
            <a:r>
              <a:rPr lang="en-US" altLang="zh-CN" sz="5400" dirty="0"/>
              <a:t>Safety systems: </a:t>
            </a:r>
            <a:r>
              <a:rPr lang="zh-CN" altLang="en-US" sz="5400" dirty="0"/>
              <a:t>安全系统 </a:t>
            </a:r>
            <a:r>
              <a:rPr lang="en-US" altLang="zh-CN" sz="5400" dirty="0"/>
              <a:t>Oil and gas vibration monitors: </a:t>
            </a:r>
            <a:r>
              <a:rPr lang="zh-CN" altLang="en-US" sz="5400" dirty="0"/>
              <a:t>石油和天然气振动监测器</a:t>
            </a:r>
          </a:p>
          <a:p>
            <a:r>
              <a:rPr lang="zh-CN" altLang="en-US" sz="4000" dirty="0"/>
              <a:t>当然，实时应用（</a:t>
            </a:r>
            <a:r>
              <a:rPr lang="en-US" altLang="zh-CN" sz="4000" dirty="0"/>
              <a:t>Real-Time Application</a:t>
            </a:r>
            <a:r>
              <a:rPr lang="zh-CN" altLang="en-US" sz="4000" dirty="0"/>
              <a:t>）是指那些需要在严格的时间限制内完成任务的应用程序。这些应用程序通常需要对外部事件做出快速反应，并且其正确性不仅取决于计算结果，还取决于完成任务的时间。下面是几个实时应用的例子以及一些非实时应用的例子，以便对比理解。</a:t>
            </a:r>
          </a:p>
          <a:p>
            <a:r>
              <a:rPr lang="zh-CN" altLang="en-US" sz="4000" dirty="0"/>
              <a:t>实时应用例子</a:t>
            </a:r>
          </a:p>
          <a:p>
            <a:endParaRPr lang="zh-CN" altLang="en-US" sz="4000" dirty="0"/>
          </a:p>
          <a:p>
            <a:r>
              <a:rPr lang="zh-CN" altLang="en-US" sz="4000" dirty="0"/>
              <a:t>    自动驾驶系统：车辆必须能够立即响应传感器检测到的信息，例如障碍物检测、交通信号识别等。</a:t>
            </a:r>
          </a:p>
          <a:p>
            <a:r>
              <a:rPr lang="zh-CN" altLang="en-US" sz="4000" dirty="0"/>
              <a:t>    飞行控制器：飞机的自动驾驶仪需要根据飞机的姿态调整来迅速做出反应，以保持平稳飞行。</a:t>
            </a:r>
          </a:p>
          <a:p>
            <a:r>
              <a:rPr lang="zh-CN" altLang="en-US" sz="4000" dirty="0"/>
              <a:t>    金融交易系统：高频交易系统需要在毫秒级时间内完成股票买卖决策。</a:t>
            </a:r>
          </a:p>
          <a:p>
            <a:r>
              <a:rPr lang="zh-CN" altLang="en-US" sz="4000" dirty="0"/>
              <a:t>    在线视频会议：视频通话需要尽可能低的延迟，以保持对话的自然流畅。</a:t>
            </a:r>
          </a:p>
          <a:p>
            <a:r>
              <a:rPr lang="zh-CN" altLang="en-US" sz="4000" dirty="0"/>
              <a:t>    工业控制系统：生产线上的自动化控制系统需要实时监测并调整机械动作。</a:t>
            </a:r>
          </a:p>
          <a:p>
            <a:r>
              <a:rPr lang="zh-CN" altLang="en-US" sz="4000" dirty="0"/>
              <a:t>    医疗设备：心脏起搏器等植入式医疗设备需要根据患者的心率变化立即做出响应。</a:t>
            </a:r>
          </a:p>
          <a:p>
            <a:r>
              <a:rPr lang="zh-CN" altLang="en-US" sz="4000" dirty="0"/>
              <a:t>    军事防御系统：导弹防御系统需要在极短时间内检测威胁并作出反击决定。</a:t>
            </a:r>
          </a:p>
          <a:p>
            <a:endParaRPr lang="zh-CN" altLang="en-US" sz="4000" dirty="0"/>
          </a:p>
          <a:p>
            <a:r>
              <a:rPr lang="zh-CN" altLang="en-US" sz="4000" dirty="0"/>
              <a:t>非实时应用例子</a:t>
            </a:r>
          </a:p>
          <a:p>
            <a:endParaRPr lang="zh-CN" altLang="en-US" sz="4000" dirty="0"/>
          </a:p>
          <a:p>
            <a:r>
              <a:rPr lang="zh-CN" altLang="en-US" sz="4000" dirty="0"/>
              <a:t>    电子邮件系统：发送和接收电子邮件通常没有严格的响应时间要求。</a:t>
            </a:r>
          </a:p>
          <a:p>
            <a:r>
              <a:rPr lang="zh-CN" altLang="en-US" sz="4000" dirty="0"/>
              <a:t>    批处理作业：大型数据分析任务通常可以在后台执行，并且结果在几小时甚至几天后返回也是可以接受的。</a:t>
            </a:r>
          </a:p>
          <a:p>
            <a:r>
              <a:rPr lang="zh-CN" altLang="en-US" sz="4000" dirty="0"/>
              <a:t>    文件归档系统：文件备份或恢复操作可以占用较长时间，不会影响到用户的正常工作。</a:t>
            </a:r>
          </a:p>
          <a:p>
            <a:r>
              <a:rPr lang="zh-CN" altLang="en-US" sz="4000" dirty="0"/>
              <a:t>    社交媒体平台：发布帖子或评论并不需要立即显示给所有用户，可以有几秒钟到几分钟的延迟。</a:t>
            </a:r>
          </a:p>
          <a:p>
            <a:r>
              <a:rPr lang="zh-CN" altLang="en-US" sz="4000" dirty="0"/>
              <a:t>    数据库备份：定期的数据备份操作可以在夜间或业务低峰期执行。</a:t>
            </a:r>
          </a:p>
          <a:p>
            <a:r>
              <a:rPr lang="zh-CN" altLang="en-US" sz="4000" dirty="0"/>
              <a:t>    网站开发：编写和测试新的网站功能可以在开发者准备好之后再发布。</a:t>
            </a:r>
          </a:p>
          <a:p>
            <a:r>
              <a:rPr lang="zh-CN" altLang="en-US" sz="4000" dirty="0"/>
              <a:t>    多媒体编辑软件：视频或音频剪辑软件允许用户在完成编辑后再导出文件，无需即时反馈。</a:t>
            </a:r>
          </a:p>
          <a:p>
            <a:endParaRPr lang="zh-CN" altLang="en-US" sz="4000" dirty="0"/>
          </a:p>
          <a:p>
            <a:r>
              <a:rPr lang="zh-CN" altLang="en-US" sz="4000" dirty="0"/>
              <a:t>通过对比可以看出，实时应用的关键在于其对外部事件的响应速度和精确度，而非实时应用则更注重数据处理的结果而非响应时间</a:t>
            </a:r>
            <a:endParaRPr lang="en-US" altLang="zh-CN" sz="4000"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3</a:t>
            </a:fld>
            <a:endParaRPr lang="zh-CN" altLang="en-US"/>
          </a:p>
        </p:txBody>
      </p:sp>
    </p:spTree>
    <p:extLst>
      <p:ext uri="{BB962C8B-B14F-4D97-AF65-F5344CB8AC3E}">
        <p14:creationId xmlns:p14="http://schemas.microsoft.com/office/powerpoint/2010/main" val="340795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r>
              <a:rPr lang="zh-CN" altLang="en-US" dirty="0"/>
              <a:t>这个图片里的软件是</a:t>
            </a:r>
            <a:r>
              <a:rPr lang="en-US" altLang="zh-CN" dirty="0"/>
              <a:t>Twitch</a:t>
            </a:r>
            <a:r>
              <a:rPr lang="zh-CN" altLang="en-US" dirty="0"/>
              <a:t>、</a:t>
            </a:r>
            <a:r>
              <a:rPr lang="en-US" altLang="zh-CN" dirty="0"/>
              <a:t>WhatsApp</a:t>
            </a:r>
            <a:r>
              <a:rPr lang="zh-CN" altLang="en-US" dirty="0"/>
              <a:t>、</a:t>
            </a:r>
            <a:r>
              <a:rPr lang="en-US" altLang="zh-CN" dirty="0"/>
              <a:t>Slack</a:t>
            </a:r>
            <a:r>
              <a:rPr lang="zh-CN" altLang="en-US" dirty="0"/>
              <a:t>、</a:t>
            </a:r>
            <a:r>
              <a:rPr lang="en-US" altLang="zh-CN" dirty="0"/>
              <a:t>Google Maps</a:t>
            </a:r>
            <a:r>
              <a:rPr lang="zh-CN" altLang="en-US" dirty="0"/>
              <a:t>和</a:t>
            </a:r>
            <a:r>
              <a:rPr lang="en-US" altLang="zh-CN" dirty="0"/>
              <a:t>Facebook Messenger</a:t>
            </a:r>
            <a:r>
              <a:rPr lang="zh-CN" altLang="en-US" dirty="0"/>
              <a:t>。这些应用程序因其功能强大、易于使用以及在不同平台上的广泛可用性而受到全球数百万人的喜爱。它们允许用户随时随地保持联系，获取信息，提高工作效率等。</a:t>
            </a:r>
          </a:p>
          <a:p>
            <a:r>
              <a:rPr lang="en-US" altLang="zh-CN" sz="1200" dirty="0"/>
              <a:t>scientific experiments,</a:t>
            </a:r>
          </a:p>
          <a:p>
            <a:r>
              <a:rPr lang="en-US" altLang="zh-CN" sz="1200" dirty="0"/>
              <a:t>medical imaging systems, industrial control systems, weapon systems, </a:t>
            </a:r>
          </a:p>
          <a:p>
            <a:r>
              <a:rPr lang="en-US" altLang="zh-CN" sz="1200" dirty="0"/>
              <a:t>robots, </a:t>
            </a:r>
          </a:p>
          <a:p>
            <a:r>
              <a:rPr lang="en-US" altLang="zh-CN" sz="1200" dirty="0"/>
              <a:t>air traffic control systems</a:t>
            </a:r>
            <a:endParaRPr lang="zh-CN" altLang="en-US" sz="1200" dirty="0"/>
          </a:p>
          <a:p>
            <a:endParaRPr lang="en-US" altLang="zh-CN" dirty="0"/>
          </a:p>
          <a:p>
            <a:r>
              <a:rPr lang="en-US" altLang="zh-CN" dirty="0"/>
              <a:t>soft: video game</a:t>
            </a:r>
          </a:p>
          <a:p>
            <a:r>
              <a:rPr lang="en-US" altLang="zh-CN" dirty="0"/>
              <a:t>firm: video conferencing</a:t>
            </a:r>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4</a:t>
            </a:fld>
            <a:endParaRPr lang="zh-CN" altLang="en-US"/>
          </a:p>
        </p:txBody>
      </p:sp>
    </p:spTree>
    <p:extLst>
      <p:ext uri="{BB962C8B-B14F-4D97-AF65-F5344CB8AC3E}">
        <p14:creationId xmlns:p14="http://schemas.microsoft.com/office/powerpoint/2010/main" val="3946728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Arial" panose="020B0604020202020204" pitchFamily="34" charset="0"/>
              <a:buChar char="•"/>
            </a:pPr>
            <a:r>
              <a:rPr lang="en-US" altLang="zh-CN" b="1" dirty="0"/>
              <a:t>Small footprint.</a:t>
            </a:r>
            <a:r>
              <a:rPr lang="en-US" altLang="zh-CN" dirty="0"/>
              <a:t> Compared to general OSes, real-time operating systems are lightweight.</a:t>
            </a:r>
            <a:r>
              <a:rPr lang="zh-CN" altLang="en-US" dirty="0"/>
              <a:t>与通用操作系统相比，实时操作系统是轻量级的</a:t>
            </a:r>
            <a:endParaRPr lang="en-US" altLang="zh-CN" dirty="0"/>
          </a:p>
          <a:p>
            <a:pPr>
              <a:buFont typeface="Arial" panose="020B0604020202020204" pitchFamily="34" charset="0"/>
              <a:buChar char="•"/>
            </a:pPr>
            <a:r>
              <a:rPr lang="en-US" altLang="zh-CN" dirty="0"/>
              <a:t>Windows 10, with post-install updates, takes up approximately 20 GB. VxWorks</a:t>
            </a:r>
            <a:r>
              <a:rPr lang="en-US" altLang="zh-CN" baseline="30000" dirty="0"/>
              <a:t>®</a:t>
            </a:r>
            <a:r>
              <a:rPr lang="en-US" altLang="zh-CN" dirty="0"/>
              <a:t>, on the other hand, is approximately 20,000 times smaller, measured in the low single-digit megabytes</a:t>
            </a:r>
          </a:p>
          <a:p>
            <a:pPr>
              <a:buFont typeface="Arial" panose="020B0604020202020204" pitchFamily="34" charset="0"/>
              <a:buChar char="•"/>
            </a:pPr>
            <a:r>
              <a:rPr lang="en-US" altLang="zh-CN" b="1" dirty="0"/>
              <a:t>High performance.</a:t>
            </a:r>
            <a:r>
              <a:rPr lang="en-US" altLang="zh-CN" dirty="0"/>
              <a:t> </a:t>
            </a:r>
            <a:r>
              <a:rPr lang="en-US" altLang="zh-CN" dirty="0" err="1"/>
              <a:t>RTOSes</a:t>
            </a:r>
            <a:r>
              <a:rPr lang="en-US" altLang="zh-CN" dirty="0"/>
              <a:t> are typically fast and responsive.</a:t>
            </a:r>
            <a:r>
              <a:rPr lang="zh-CN" altLang="en-US" dirty="0"/>
              <a:t> </a:t>
            </a:r>
            <a:r>
              <a:rPr lang="en-US" altLang="zh-CN" dirty="0"/>
              <a:t>RTOS</a:t>
            </a:r>
            <a:r>
              <a:rPr lang="zh-CN" altLang="en-US" dirty="0"/>
              <a:t>通常快速且响应迅速</a:t>
            </a:r>
            <a:endParaRPr lang="en-US" altLang="zh-CN" dirty="0"/>
          </a:p>
          <a:p>
            <a:pPr>
              <a:buFont typeface="Arial" panose="020B0604020202020204" pitchFamily="34" charset="0"/>
              <a:buChar char="•"/>
            </a:pPr>
            <a:r>
              <a:rPr lang="en-US" altLang="zh-CN" b="1" dirty="0"/>
              <a:t>Determinism.</a:t>
            </a:r>
            <a:r>
              <a:rPr lang="en-US" altLang="zh-CN" dirty="0"/>
              <a:t> Repeating inputs end in the same output.</a:t>
            </a:r>
            <a:r>
              <a:rPr lang="zh-CN" altLang="en-US" dirty="0"/>
              <a:t>重复输入导致相同的输出 </a:t>
            </a:r>
            <a:r>
              <a:rPr lang="en-US" altLang="zh-CN" dirty="0"/>
              <a:t>RTOS uses deterministic scheduling algorithms to ensure that tasks are executed with predictable timing. This means that </a:t>
            </a:r>
            <a:r>
              <a:rPr lang="en-US" altLang="zh-CN" i="1" dirty="0"/>
              <a:t>tasks have well-defined priorities</a:t>
            </a:r>
            <a:r>
              <a:rPr lang="en-US" altLang="zh-CN" dirty="0"/>
              <a:t>, and the </a:t>
            </a:r>
            <a:r>
              <a:rPr lang="en-US" altLang="zh-CN" i="1" dirty="0"/>
              <a:t>scheduler guarantees that high-priority tasks are executed before lower-priority ones</a:t>
            </a:r>
            <a:r>
              <a:rPr lang="en-US" altLang="zh-CN" dirty="0"/>
              <a:t>.</a:t>
            </a:r>
          </a:p>
          <a:p>
            <a:pPr>
              <a:buFont typeface="Arial" panose="020B0604020202020204" pitchFamily="34" charset="0"/>
              <a:buChar char="•"/>
            </a:pPr>
            <a:r>
              <a:rPr lang="en-US" altLang="zh-CN" b="1" dirty="0"/>
              <a:t>Safety and security.</a:t>
            </a:r>
            <a:r>
              <a:rPr lang="en-US" altLang="zh-CN" dirty="0"/>
              <a:t> Safety-critical and security standards are typically the highest priority, as </a:t>
            </a:r>
            <a:r>
              <a:rPr lang="en-US" altLang="zh-CN" dirty="0" err="1"/>
              <a:t>RTOSes</a:t>
            </a:r>
            <a:r>
              <a:rPr lang="en-US" altLang="zh-CN" dirty="0"/>
              <a:t> are frequently used in critical systems.</a:t>
            </a:r>
          </a:p>
          <a:p>
            <a:pPr>
              <a:buFont typeface="Arial" panose="020B0604020202020204" pitchFamily="34" charset="0"/>
              <a:buChar char="•"/>
            </a:pPr>
            <a:r>
              <a:rPr lang="zh-CN" altLang="en-US" dirty="0"/>
              <a:t>由于</a:t>
            </a:r>
            <a:r>
              <a:rPr lang="en-US" altLang="zh-CN" dirty="0"/>
              <a:t>RTOS</a:t>
            </a:r>
            <a:r>
              <a:rPr lang="zh-CN" altLang="en-US" dirty="0"/>
              <a:t>经常用于关键系统，因此安全关键和安全标准通常是最高优先级</a:t>
            </a:r>
            <a:endParaRPr lang="en-US" altLang="zh-CN" dirty="0"/>
          </a:p>
          <a:p>
            <a:pPr>
              <a:buFont typeface="Arial" panose="020B0604020202020204" pitchFamily="34" charset="0"/>
              <a:buChar char="•"/>
            </a:pPr>
            <a:r>
              <a:rPr lang="en-US" altLang="zh-CN" b="1" dirty="0"/>
              <a:t>Priority-based scheduling.</a:t>
            </a:r>
            <a:r>
              <a:rPr lang="en-US" altLang="zh-CN" dirty="0"/>
              <a:t> Tasks that are assigned a high priority are executed first followed by lower-priority jobs.</a:t>
            </a:r>
          </a:p>
          <a:p>
            <a:pPr>
              <a:buFont typeface="Arial" panose="020B0604020202020204" pitchFamily="34" charset="0"/>
              <a:buChar char="•"/>
            </a:pPr>
            <a:r>
              <a:rPr lang="zh-CN" altLang="en-US" dirty="0"/>
              <a:t>基于优先级的调度。分配高优先级的任务首先执行，然后是低优先级作业</a:t>
            </a:r>
            <a:endParaRPr lang="en-US" altLang="zh-CN" dirty="0"/>
          </a:p>
          <a:p>
            <a:pPr>
              <a:buFont typeface="Arial" panose="020B0604020202020204" pitchFamily="34" charset="0"/>
              <a:buChar char="•"/>
            </a:pPr>
            <a:r>
              <a:rPr lang="zh-CN" altLang="en-US" dirty="0"/>
              <a:t>因此</a:t>
            </a:r>
            <a:r>
              <a:rPr lang="en-US" altLang="zh-CN" dirty="0"/>
              <a:t>RTOS</a:t>
            </a:r>
            <a:r>
              <a:rPr lang="zh-CN" altLang="en-US" dirty="0"/>
              <a:t>总是会执行优先级最高的任务</a:t>
            </a:r>
            <a:endParaRPr lang="en-US" altLang="zh-CN" dirty="0"/>
          </a:p>
          <a:p>
            <a:pPr>
              <a:buFont typeface="Arial" panose="020B0604020202020204" pitchFamily="34" charset="0"/>
              <a:buChar char="•"/>
            </a:pPr>
            <a:r>
              <a:rPr lang="en-US" altLang="zh-CN" b="1" dirty="0"/>
              <a:t>Timing information.</a:t>
            </a:r>
            <a:r>
              <a:rPr lang="en-US" altLang="zh-CN" dirty="0"/>
              <a:t> </a:t>
            </a:r>
            <a:r>
              <a:rPr lang="en-US" altLang="zh-CN" dirty="0" err="1"/>
              <a:t>RTOSes</a:t>
            </a:r>
            <a:r>
              <a:rPr lang="en-US" altLang="zh-CN" dirty="0"/>
              <a:t> are responsible for timing and providing </a:t>
            </a:r>
            <a:r>
              <a:rPr lang="en-US" altLang="zh-CN" dirty="0">
                <a:hlinkClick r:id="rId3"/>
              </a:rPr>
              <a:t>application programming interface</a:t>
            </a:r>
            <a:endParaRPr lang="en-US" altLang="zh-CN" dirty="0"/>
          </a:p>
          <a:p>
            <a:pPr>
              <a:buFont typeface="Arial" panose="020B0604020202020204" pitchFamily="34" charset="0"/>
              <a:buChar char="•"/>
            </a:pPr>
            <a:r>
              <a:rPr lang="en-US" altLang="zh-CN" dirty="0"/>
              <a:t>RTOS</a:t>
            </a:r>
            <a:r>
              <a:rPr lang="zh-CN" altLang="en-US" dirty="0"/>
              <a:t>负责计时并提供应用程序编程接口</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5</a:t>
            </a:fld>
            <a:endParaRPr lang="zh-CN" altLang="en-US"/>
          </a:p>
        </p:txBody>
      </p:sp>
    </p:spTree>
    <p:extLst>
      <p:ext uri="{BB962C8B-B14F-4D97-AF65-F5344CB8AC3E}">
        <p14:creationId xmlns:p14="http://schemas.microsoft.com/office/powerpoint/2010/main" val="1491988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6</a:t>
            </a:fld>
            <a:endParaRPr lang="zh-CN" altLang="en-US"/>
          </a:p>
        </p:txBody>
      </p:sp>
    </p:spTree>
    <p:extLst>
      <p:ext uri="{BB962C8B-B14F-4D97-AF65-F5344CB8AC3E}">
        <p14:creationId xmlns:p14="http://schemas.microsoft.com/office/powerpoint/2010/main" val="3948412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r>
              <a:rPr lang="en-US" altLang="zh-CN" b="1" dirty="0"/>
              <a:t>Advantages</a:t>
            </a:r>
          </a:p>
          <a:p>
            <a:pPr algn="just" rtl="0"/>
            <a:r>
              <a:rPr lang="en-US" altLang="zh-CN" dirty="0">
                <a:effectLst/>
              </a:rPr>
              <a:t>The advantages of real-time operating systems are as follows:</a:t>
            </a:r>
          </a:p>
          <a:p>
            <a:pPr>
              <a:buFont typeface="Arial" panose="020B0604020202020204" pitchFamily="34" charset="0"/>
              <a:buChar char="•"/>
            </a:pPr>
            <a:r>
              <a:rPr lang="en-US" altLang="zh-CN" b="1" dirty="0"/>
              <a:t>Maximum Consumption: Maximum utilization of devices and systems</a:t>
            </a:r>
            <a:r>
              <a:rPr lang="en-US" altLang="zh-CN" dirty="0"/>
              <a:t>. Thus more output from all the resources. </a:t>
            </a:r>
          </a:p>
          <a:p>
            <a:pPr>
              <a:buFont typeface="Arial" panose="020B0604020202020204" pitchFamily="34" charset="0"/>
              <a:buChar char="•"/>
            </a:pPr>
            <a:r>
              <a:rPr lang="en-US" altLang="zh-CN" b="1" dirty="0"/>
              <a:t>Task Shifting: </a:t>
            </a:r>
            <a:r>
              <a:rPr lang="en-US" altLang="zh-CN" b="1" dirty="0">
                <a:solidFill>
                  <a:srgbClr val="FF0000"/>
                </a:solidFill>
              </a:rPr>
              <a:t>Time assigned for shifting tasks in these systems is very less</a:t>
            </a:r>
            <a:r>
              <a:rPr lang="en-US" altLang="zh-CN" dirty="0"/>
              <a:t>. For example, in older systems, it takes about 10 microseconds. Shifting one task to another and in the latest systems, it takes 3 microseconds. </a:t>
            </a:r>
          </a:p>
          <a:p>
            <a:pPr>
              <a:buFont typeface="Arial" panose="020B0604020202020204" pitchFamily="34" charset="0"/>
              <a:buChar char="•"/>
            </a:pPr>
            <a:r>
              <a:rPr lang="en-US" altLang="zh-CN" b="1" dirty="0"/>
              <a:t>Focus On Application: </a:t>
            </a:r>
            <a:r>
              <a:rPr lang="en-US" altLang="zh-CN" dirty="0"/>
              <a:t>Focus on running applications and less importance to applications that are in the queue. </a:t>
            </a:r>
          </a:p>
          <a:p>
            <a:pPr>
              <a:buFont typeface="Arial" panose="020B0604020202020204" pitchFamily="34" charset="0"/>
              <a:buChar char="•"/>
            </a:pPr>
            <a:r>
              <a:rPr lang="en-US" altLang="zh-CN" b="1" dirty="0"/>
              <a:t>Real-Time Operating System In Embedded System: </a:t>
            </a:r>
            <a:r>
              <a:rPr lang="en-US" altLang="zh-CN" dirty="0"/>
              <a:t>Since </a:t>
            </a:r>
            <a:r>
              <a:rPr lang="en-US" altLang="zh-CN" b="1" dirty="0"/>
              <a:t>the size of programs is small</a:t>
            </a:r>
            <a:r>
              <a:rPr lang="en-US" altLang="zh-CN" dirty="0"/>
              <a:t>, RTOS can also be embedded systems like in transport and others. </a:t>
            </a:r>
          </a:p>
          <a:p>
            <a:pPr>
              <a:buFont typeface="Arial" panose="020B0604020202020204" pitchFamily="34" charset="0"/>
              <a:buChar char="•"/>
            </a:pPr>
            <a:r>
              <a:rPr lang="en-US" altLang="zh-CN" b="1" dirty="0"/>
              <a:t>Error Free: </a:t>
            </a:r>
            <a:r>
              <a:rPr lang="en-US" altLang="zh-CN" dirty="0"/>
              <a:t>These types of systems are </a:t>
            </a:r>
            <a:r>
              <a:rPr lang="en-US" altLang="zh-CN" b="1" dirty="0"/>
              <a:t>error-free</a:t>
            </a:r>
            <a:r>
              <a:rPr lang="en-US" altLang="zh-CN" dirty="0"/>
              <a:t>. </a:t>
            </a:r>
          </a:p>
          <a:p>
            <a:pPr>
              <a:buFont typeface="Arial" panose="020B0604020202020204" pitchFamily="34" charset="0"/>
              <a:buChar char="•"/>
            </a:pPr>
            <a:r>
              <a:rPr lang="en-US" altLang="zh-CN" b="1" dirty="0"/>
              <a:t>Memory Allocation: </a:t>
            </a:r>
            <a:r>
              <a:rPr lang="en-US" altLang="zh-CN" dirty="0"/>
              <a:t>Memory allocation is best managed in these types of systems.</a:t>
            </a:r>
          </a:p>
          <a:p>
            <a:r>
              <a:rPr lang="en-US" altLang="zh-CN" b="1" dirty="0"/>
              <a:t>Disadvantages</a:t>
            </a:r>
          </a:p>
          <a:p>
            <a:pPr rtl="0"/>
            <a:r>
              <a:rPr lang="en-US" altLang="zh-CN" b="1" dirty="0"/>
              <a:t> </a:t>
            </a:r>
            <a:r>
              <a:rPr lang="en-US" altLang="zh-CN" dirty="0"/>
              <a:t>The disadvantages of real-time operating systems are as follows:</a:t>
            </a:r>
          </a:p>
          <a:p>
            <a:pPr>
              <a:buFont typeface="Arial" panose="020B0604020202020204" pitchFamily="34" charset="0"/>
              <a:buChar char="•"/>
            </a:pPr>
            <a:r>
              <a:rPr lang="en-US" altLang="zh-CN" b="1" dirty="0"/>
              <a:t>Limited Tasks: Very few tasks run simultaneously</a:t>
            </a:r>
            <a:r>
              <a:rPr lang="en-US" altLang="zh-CN" dirty="0"/>
              <a:t>, and their concentration is very less on few applications to avoid errors. </a:t>
            </a:r>
          </a:p>
          <a:p>
            <a:pPr>
              <a:buFont typeface="Arial" panose="020B0604020202020204" pitchFamily="34" charset="0"/>
              <a:buChar char="•"/>
            </a:pPr>
            <a:r>
              <a:rPr lang="en-US" altLang="zh-CN" b="1" dirty="0"/>
              <a:t>Use Heavy System Resources: </a:t>
            </a:r>
            <a:r>
              <a:rPr lang="en-US" altLang="zh-CN" dirty="0"/>
              <a:t>Sometimes the system resources are not so good and they are expensive as well. </a:t>
            </a:r>
          </a:p>
          <a:p>
            <a:pPr>
              <a:buFont typeface="Arial" panose="020B0604020202020204" pitchFamily="34" charset="0"/>
              <a:buChar char="•"/>
            </a:pPr>
            <a:r>
              <a:rPr lang="en-US" altLang="zh-CN" b="1" dirty="0"/>
              <a:t>Complex Algorithms</a:t>
            </a:r>
            <a:r>
              <a:rPr lang="en-US" altLang="zh-CN" dirty="0"/>
              <a:t>: </a:t>
            </a:r>
            <a:r>
              <a:rPr lang="en-US" altLang="zh-CN" b="1" dirty="0"/>
              <a:t>The algorithms are very complex and difficult </a:t>
            </a:r>
            <a:r>
              <a:rPr lang="en-US" altLang="zh-CN" dirty="0"/>
              <a:t>for the designer to write on. </a:t>
            </a:r>
          </a:p>
          <a:p>
            <a:pPr>
              <a:buFont typeface="Arial" panose="020B0604020202020204" pitchFamily="34" charset="0"/>
              <a:buChar char="•"/>
            </a:pPr>
            <a:r>
              <a:rPr lang="en-US" altLang="zh-CN" b="1" dirty="0"/>
              <a:t>Device Driver And Interrupt Signals: </a:t>
            </a:r>
            <a:r>
              <a:rPr lang="en-US" altLang="zh-CN" dirty="0"/>
              <a:t>It needs specific device drivers and interrupts signals to respond earliest to interrupts. </a:t>
            </a:r>
          </a:p>
          <a:p>
            <a:pPr>
              <a:buFont typeface="Arial" panose="020B0604020202020204" pitchFamily="34" charset="0"/>
              <a:buChar char="•"/>
            </a:pPr>
            <a:r>
              <a:rPr lang="en-US" altLang="zh-CN" b="1" dirty="0"/>
              <a:t>Thread Priority: </a:t>
            </a:r>
            <a:r>
              <a:rPr lang="en-US" altLang="zh-CN" dirty="0"/>
              <a:t>It is not good to set thread priority as these systems are very less prone to switching tasks.</a:t>
            </a:r>
          </a:p>
          <a:p>
            <a:pPr>
              <a:buFont typeface="Arial" panose="020B0604020202020204" pitchFamily="34" charset="0"/>
              <a:buChar char="•"/>
            </a:pPr>
            <a:r>
              <a:rPr lang="en-US" altLang="zh-CN" b="1" dirty="0"/>
              <a:t>Minimum Switching:</a:t>
            </a:r>
            <a:r>
              <a:rPr lang="en-US" altLang="zh-CN" dirty="0"/>
              <a:t> RTOS performs minimal task switching.</a:t>
            </a:r>
          </a:p>
          <a:p>
            <a:endParaRPr lang="en-US" altLang="zh-CN" dirty="0"/>
          </a:p>
          <a:p>
            <a:r>
              <a:rPr lang="zh-CN" altLang="en-US" dirty="0"/>
              <a:t>优点</a:t>
            </a:r>
          </a:p>
          <a:p>
            <a:r>
              <a:rPr lang="zh-CN" altLang="en-US" dirty="0"/>
              <a:t>实时操作系统的优点如下：</a:t>
            </a:r>
          </a:p>
          <a:p>
            <a:r>
              <a:rPr lang="zh-CN" altLang="en-US" dirty="0"/>
              <a:t>最大消耗：设备和系统的最大利用率。因此，所有资源都能产生更多输出。 任务切换：在这些系统中分配给任务切换的时间非常少。例如，在旧系统中，任务切换大约需要</a:t>
            </a:r>
            <a:r>
              <a:rPr lang="en-US" altLang="zh-CN" dirty="0"/>
              <a:t>10</a:t>
            </a:r>
            <a:r>
              <a:rPr lang="zh-CN" altLang="en-US" dirty="0"/>
              <a:t>微秒。而在最新系统中，将一个任务切换到另一个任务只需</a:t>
            </a:r>
            <a:r>
              <a:rPr lang="en-US" altLang="zh-CN" dirty="0"/>
              <a:t>3</a:t>
            </a:r>
            <a:r>
              <a:rPr lang="zh-CN" altLang="en-US" dirty="0"/>
              <a:t>微秒。 关注应用程序：专注于运行中的应用程序，而对排队中的应用程序的重要性较低。 嵌入式系统中的实时操作系统：由于程序大小较小，</a:t>
            </a:r>
            <a:r>
              <a:rPr lang="en-US" altLang="zh-CN" dirty="0"/>
              <a:t>RTOS</a:t>
            </a:r>
            <a:r>
              <a:rPr lang="zh-CN" altLang="en-US" dirty="0"/>
              <a:t>也可以嵌入到如交通等其他嵌入式系统中。 无错误：这类系统是无错误的。 内存分配：这类系统中的内存分配管理得最好。 缺点</a:t>
            </a:r>
          </a:p>
          <a:p>
            <a:r>
              <a:rPr lang="zh-CN" altLang="en-US" dirty="0"/>
              <a:t>实时操作系统的缺点如下：</a:t>
            </a:r>
          </a:p>
          <a:p>
            <a:r>
              <a:rPr lang="zh-CN" altLang="en-US" dirty="0"/>
              <a:t>有限的任务：同时运行的任务非常少，它们在避免错误方面的关注非常集中在一小部分应用程序上。 使用繁重的系统资源：有时系统资源不是很好，而且它们也很昂贵。 复杂的算法：算法非常复杂，设计师编写起来困难。 设备驱动程序和中断信号：它需要特定的设备驱动程序和中断信号以最早响应中断。 线程优先级：设置线程优先级并不好，因为这类系统很少倾向于切换任务。 最小切换：</a:t>
            </a:r>
            <a:r>
              <a:rPr lang="en-US" altLang="zh-CN" dirty="0"/>
              <a:t>RTOS</a:t>
            </a:r>
            <a:r>
              <a:rPr lang="zh-CN" altLang="en-US" dirty="0"/>
              <a:t>执行最小的任务切换</a:t>
            </a:r>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7</a:t>
            </a:fld>
            <a:endParaRPr lang="zh-CN" altLang="en-US"/>
          </a:p>
        </p:txBody>
      </p:sp>
    </p:spTree>
    <p:extLst>
      <p:ext uri="{BB962C8B-B14F-4D97-AF65-F5344CB8AC3E}">
        <p14:creationId xmlns:p14="http://schemas.microsoft.com/office/powerpoint/2010/main" val="20955150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嵌入式操作系统是针对嵌入式系统设计的操作系统，它通常运行在专用的嵌入式硬件上，用于控制特定的设备。嵌入式操作系统的特点包括：</a:t>
            </a:r>
          </a:p>
          <a:p>
            <a:pPr>
              <a:buFont typeface="Arial" panose="020B0604020202020204" pitchFamily="34" charset="0"/>
              <a:buChar char="•"/>
            </a:pPr>
            <a:r>
              <a:rPr lang="zh-CN" altLang="en-US" b="1" dirty="0"/>
              <a:t>资源受限</a:t>
            </a:r>
            <a:r>
              <a:rPr lang="zh-CN" altLang="en-US" dirty="0"/>
              <a:t>：嵌入式系统通常具有有限的处理器能力、内存和存储空间。</a:t>
            </a:r>
          </a:p>
          <a:p>
            <a:pPr>
              <a:buFont typeface="Arial" panose="020B0604020202020204" pitchFamily="34" charset="0"/>
              <a:buChar char="•"/>
            </a:pPr>
            <a:r>
              <a:rPr lang="zh-CN" altLang="en-US" b="1" dirty="0"/>
              <a:t>专用性</a:t>
            </a:r>
            <a:r>
              <a:rPr lang="zh-CN" altLang="en-US" dirty="0"/>
              <a:t>：它们通常为特定的硬件和应用而定制。</a:t>
            </a:r>
          </a:p>
          <a:p>
            <a:pPr>
              <a:buFont typeface="Arial" panose="020B0604020202020204" pitchFamily="34" charset="0"/>
              <a:buChar char="•"/>
            </a:pPr>
            <a:r>
              <a:rPr lang="zh-CN" altLang="en-US" b="1" dirty="0"/>
              <a:t>低功耗</a:t>
            </a:r>
            <a:r>
              <a:rPr lang="zh-CN" altLang="en-US" dirty="0"/>
              <a:t>：许多嵌入式设备要求操作系统在低功耗模式下运行，以延长电池寿命或减少能耗。</a:t>
            </a:r>
          </a:p>
          <a:p>
            <a:pPr>
              <a:buFont typeface="Arial" panose="020B0604020202020204" pitchFamily="34" charset="0"/>
              <a:buChar char="•"/>
            </a:pPr>
            <a:r>
              <a:rPr lang="zh-CN" altLang="en-US" b="1" dirty="0"/>
              <a:t>可裁剪性</a:t>
            </a:r>
            <a:r>
              <a:rPr lang="zh-CN" altLang="en-US" dirty="0"/>
              <a:t>：嵌入式操作系统通常可以根据需求裁剪，以适应不同的硬件平台和应用需求。</a:t>
            </a:r>
          </a:p>
          <a:p>
            <a:r>
              <a:rPr lang="zh-CN" altLang="en-US" dirty="0"/>
              <a:t>嵌入式操作系统广泛应用于各种设备中，如智能手机、家用电器、智能传感器、网络设备等。</a:t>
            </a:r>
            <a:endParaRPr lang="en-US" altLang="zh-CN" dirty="0"/>
          </a:p>
          <a:p>
            <a:endParaRPr lang="zh-CN" altLang="en-US" dirty="0"/>
          </a:p>
          <a:p>
            <a:r>
              <a:rPr lang="zh-CN" altLang="en-US" dirty="0"/>
              <a:t>两者的关系是，</a:t>
            </a:r>
            <a:r>
              <a:rPr lang="en-US" altLang="zh-CN" dirty="0"/>
              <a:t>RTOS</a:t>
            </a:r>
            <a:r>
              <a:rPr lang="zh-CN" altLang="en-US" dirty="0"/>
              <a:t>可以是嵌入式操作系统的一种，但并非所有嵌入式操作系统都是</a:t>
            </a:r>
            <a:r>
              <a:rPr lang="en-US" altLang="zh-CN" dirty="0"/>
              <a:t>RTOS</a:t>
            </a:r>
            <a:r>
              <a:rPr lang="zh-CN" altLang="en-US" dirty="0"/>
              <a:t>。也就是说，</a:t>
            </a:r>
            <a:r>
              <a:rPr lang="en-US" altLang="zh-CN" dirty="0"/>
              <a:t>RTOS</a:t>
            </a:r>
            <a:r>
              <a:rPr lang="zh-CN" altLang="en-US" dirty="0"/>
              <a:t>强调的是实时性，而嵌入式操作系统强调的是对特定硬件和应用的支持。有些嵌入式系统不需要实时性，例如家用路由器中的操作系统，而有些嵌入式系统则需要实时性，例如汽车中的防抱死制动系统（</a:t>
            </a:r>
            <a:r>
              <a:rPr lang="en-US" altLang="zh-CN" dirty="0"/>
              <a:t>ABS</a:t>
            </a:r>
            <a:r>
              <a:rPr lang="zh-CN" altLang="en-US" dirty="0"/>
              <a:t>）。</a:t>
            </a:r>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8</a:t>
            </a:fld>
            <a:endParaRPr lang="zh-CN" altLang="en-US"/>
          </a:p>
        </p:txBody>
      </p:sp>
    </p:spTree>
    <p:extLst>
      <p:ext uri="{BB962C8B-B14F-4D97-AF65-F5344CB8AC3E}">
        <p14:creationId xmlns:p14="http://schemas.microsoft.com/office/powerpoint/2010/main" val="893177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VxWorks </a:t>
            </a:r>
            <a:r>
              <a:rPr lang="zh-CN" altLang="en-US" dirty="0"/>
              <a:t>操作系统是美国</a:t>
            </a:r>
            <a:r>
              <a:rPr lang="en-US" altLang="zh-CN" dirty="0" err="1"/>
              <a:t>WindRiver</a:t>
            </a:r>
            <a:r>
              <a:rPr lang="zh-CN" altLang="en-US" dirty="0"/>
              <a:t>公司于</a:t>
            </a:r>
            <a:r>
              <a:rPr lang="en-US" altLang="zh-CN" dirty="0"/>
              <a:t>1983</a:t>
            </a:r>
            <a:r>
              <a:rPr lang="zh-CN" altLang="en-US" dirty="0"/>
              <a:t>年设计开发的一种嵌入式</a:t>
            </a:r>
            <a:r>
              <a:rPr lang="zh-CN" altLang="en-US" dirty="0">
                <a:hlinkClick r:id="rId3"/>
              </a:rPr>
              <a:t>实时操作系统</a:t>
            </a:r>
            <a:r>
              <a:rPr lang="zh-CN" altLang="en-US" dirty="0"/>
              <a:t>（</a:t>
            </a:r>
            <a:r>
              <a:rPr lang="en-US" altLang="zh-CN" dirty="0"/>
              <a:t>RTOS</a:t>
            </a:r>
            <a:r>
              <a:rPr lang="zh-CN" altLang="en-US" dirty="0"/>
              <a:t>），是嵌入式</a:t>
            </a:r>
            <a:r>
              <a:rPr lang="zh-CN" altLang="en-US" dirty="0">
                <a:hlinkClick r:id="rId4"/>
              </a:rPr>
              <a:t>开发环境</a:t>
            </a:r>
            <a:r>
              <a:rPr lang="zh-CN" altLang="en-US" dirty="0"/>
              <a:t>的关键组成部分。良好的持续</a:t>
            </a:r>
            <a:r>
              <a:rPr lang="zh-CN" altLang="en-US" dirty="0">
                <a:hlinkClick r:id="rId5"/>
              </a:rPr>
              <a:t>发展能力</a:t>
            </a:r>
            <a:r>
              <a:rPr lang="zh-CN" altLang="en-US" dirty="0"/>
              <a:t>、高性能的内核以及友好的用户开发环境，在</a:t>
            </a:r>
            <a:r>
              <a:rPr lang="zh-CN" altLang="en-US" dirty="0">
                <a:hlinkClick r:id="rId6"/>
              </a:rPr>
              <a:t>嵌入式实时操作系统</a:t>
            </a:r>
            <a:r>
              <a:rPr lang="zh-CN" altLang="en-US" dirty="0"/>
              <a:t>领域占据一席之地。它以其良好的可靠性和</a:t>
            </a:r>
            <a:r>
              <a:rPr lang="zh-CN" altLang="en-US" dirty="0">
                <a:hlinkClick r:id="rId7"/>
              </a:rPr>
              <a:t>实时性</a:t>
            </a:r>
            <a:r>
              <a:rPr lang="zh-CN" altLang="en-US" dirty="0"/>
              <a:t>被广泛地应用在通信、军事、航空、航天等高精尖技术及实时性要求极高的领域中，如</a:t>
            </a:r>
            <a:r>
              <a:rPr lang="zh-CN" altLang="en-US" dirty="0">
                <a:hlinkClick r:id="rId8"/>
              </a:rPr>
              <a:t>卫星通讯</a:t>
            </a:r>
            <a:r>
              <a:rPr lang="zh-CN" altLang="en-US" dirty="0"/>
              <a:t>、</a:t>
            </a:r>
            <a:r>
              <a:rPr lang="zh-CN" altLang="en-US" dirty="0">
                <a:hlinkClick r:id="rId9"/>
              </a:rPr>
              <a:t>军事演习</a:t>
            </a:r>
            <a:r>
              <a:rPr lang="zh-CN" altLang="en-US" dirty="0"/>
              <a:t>、弹道制导、飞机导航等。在美国的 </a:t>
            </a:r>
            <a:r>
              <a:rPr lang="en-US" altLang="zh-CN" dirty="0">
                <a:hlinkClick r:id="rId10"/>
              </a:rPr>
              <a:t>F-16</a:t>
            </a:r>
            <a:r>
              <a:rPr lang="zh-CN" altLang="en-US" dirty="0"/>
              <a:t>、</a:t>
            </a:r>
            <a:r>
              <a:rPr lang="en-US" altLang="zh-CN" dirty="0"/>
              <a:t>FA-18</a:t>
            </a:r>
            <a:r>
              <a:rPr lang="zh-CN" altLang="en-US" dirty="0"/>
              <a:t>战斗机、</a:t>
            </a:r>
            <a:r>
              <a:rPr lang="en-US" altLang="zh-CN" dirty="0"/>
              <a:t>B-2 </a:t>
            </a:r>
            <a:r>
              <a:rPr lang="zh-CN" altLang="en-US" dirty="0">
                <a:hlinkClick r:id="rId11"/>
              </a:rPr>
              <a:t>隐形轰炸机</a:t>
            </a:r>
            <a:r>
              <a:rPr lang="zh-CN" altLang="en-US" dirty="0"/>
              <a:t>和</a:t>
            </a:r>
            <a:r>
              <a:rPr lang="zh-CN" altLang="en-US" dirty="0">
                <a:hlinkClick r:id="rId12"/>
              </a:rPr>
              <a:t>爱国者导弹</a:t>
            </a:r>
            <a:r>
              <a:rPr lang="zh-CN" altLang="en-US" dirty="0"/>
              <a:t>上，甚至连</a:t>
            </a:r>
            <a:r>
              <a:rPr lang="en-US" altLang="zh-CN" dirty="0"/>
              <a:t>1997</a:t>
            </a:r>
            <a:r>
              <a:rPr lang="zh-CN" altLang="en-US" dirty="0"/>
              <a:t>年</a:t>
            </a:r>
            <a:r>
              <a:rPr lang="en-US" altLang="zh-CN" dirty="0"/>
              <a:t>4</a:t>
            </a:r>
            <a:r>
              <a:rPr lang="zh-CN" altLang="en-US" dirty="0"/>
              <a:t>月在火星表面登陆的</a:t>
            </a:r>
            <a:r>
              <a:rPr lang="zh-CN" altLang="en-US" dirty="0">
                <a:hlinkClick r:id="rId13"/>
              </a:rPr>
              <a:t>火星探测器</a:t>
            </a:r>
            <a:r>
              <a:rPr lang="zh-CN" altLang="en-US" dirty="0"/>
              <a:t>、</a:t>
            </a:r>
            <a:r>
              <a:rPr lang="en-US" altLang="zh-CN" dirty="0"/>
              <a:t>2008</a:t>
            </a:r>
            <a:r>
              <a:rPr lang="zh-CN" altLang="en-US" dirty="0"/>
              <a:t>年</a:t>
            </a:r>
            <a:r>
              <a:rPr lang="en-US" altLang="zh-CN" dirty="0"/>
              <a:t>5</a:t>
            </a:r>
            <a:r>
              <a:rPr lang="zh-CN" altLang="en-US" dirty="0"/>
              <a:t>月登陆的</a:t>
            </a:r>
            <a:r>
              <a:rPr lang="zh-CN" altLang="en-US" dirty="0">
                <a:hlinkClick r:id="rId14"/>
              </a:rPr>
              <a:t>凤凰号</a:t>
            </a:r>
            <a:r>
              <a:rPr lang="zh-CN" altLang="en-US" dirty="0"/>
              <a:t>，和</a:t>
            </a:r>
            <a:r>
              <a:rPr lang="en-US" altLang="zh-CN" dirty="0"/>
              <a:t>2012</a:t>
            </a:r>
            <a:r>
              <a:rPr lang="zh-CN" altLang="en-US" dirty="0"/>
              <a:t>年</a:t>
            </a:r>
            <a:r>
              <a:rPr lang="en-US" altLang="zh-CN" dirty="0"/>
              <a:t>8</a:t>
            </a:r>
            <a:r>
              <a:rPr lang="zh-CN" altLang="en-US" dirty="0"/>
              <a:t>月登陆的</a:t>
            </a:r>
            <a:r>
              <a:rPr lang="zh-CN" altLang="en-US" dirty="0">
                <a:hlinkClick r:id="rId15"/>
              </a:rPr>
              <a:t>好奇号</a:t>
            </a:r>
            <a:r>
              <a:rPr lang="zh-CN" altLang="en-US" dirty="0"/>
              <a:t>也都使用到了</a:t>
            </a:r>
            <a:r>
              <a:rPr lang="en-US" altLang="zh-CN" dirty="0"/>
              <a:t>VxWorks</a:t>
            </a:r>
            <a:r>
              <a:rPr lang="zh-CN" altLang="en-US" dirty="0"/>
              <a:t>。</a:t>
            </a:r>
          </a:p>
          <a:p>
            <a:endParaRPr lang="zh-CN" altLang="en-US" dirty="0"/>
          </a:p>
          <a:p>
            <a:r>
              <a:rPr lang="en-US" altLang="zh-CN" dirty="0"/>
              <a:t>VxWorks</a:t>
            </a:r>
            <a:r>
              <a:rPr lang="zh-CN" altLang="en-US" dirty="0"/>
              <a:t>是一款高性能的实时操作系统，专为智能边缘设备设计，能够满足日益增长的高性能计算需求。以下是该系统的几个关键特点：</a:t>
            </a:r>
          </a:p>
          <a:p>
            <a:r>
              <a:rPr lang="zh-CN" altLang="en-US" b="1" dirty="0"/>
              <a:t>性能边缘</a:t>
            </a:r>
            <a:endParaRPr lang="zh-CN" altLang="en-US" dirty="0"/>
          </a:p>
          <a:p>
            <a:pPr>
              <a:buFont typeface="Arial" panose="020B0604020202020204" pitchFamily="34" charset="0"/>
              <a:buChar char="•"/>
            </a:pPr>
            <a:r>
              <a:rPr lang="en-US" altLang="zh-CN" dirty="0"/>
              <a:t>VxWorks</a:t>
            </a:r>
            <a:r>
              <a:rPr lang="zh-CN" altLang="en-US" dirty="0"/>
              <a:t>提供了智能边缘设备所需的高性能计算能力，支持多处理器核心的扩展，而不会增加操作系统的开销，同时保持低延迟。</a:t>
            </a:r>
          </a:p>
          <a:p>
            <a:pPr>
              <a:buFont typeface="Arial" panose="020B0604020202020204" pitchFamily="34" charset="0"/>
              <a:buChar char="•"/>
            </a:pPr>
            <a:r>
              <a:rPr lang="zh-CN" altLang="en-US" dirty="0"/>
              <a:t>采用了人工智能</a:t>
            </a:r>
            <a:r>
              <a:rPr lang="en-US" altLang="zh-CN" dirty="0"/>
              <a:t>/</a:t>
            </a:r>
            <a:r>
              <a:rPr lang="zh-CN" altLang="en-US" dirty="0"/>
              <a:t>机器学习（</a:t>
            </a:r>
            <a:r>
              <a:rPr lang="en-US" altLang="zh-CN" dirty="0"/>
              <a:t>AI/ML</a:t>
            </a:r>
            <a:r>
              <a:rPr lang="zh-CN" altLang="en-US" dirty="0"/>
              <a:t>）进行边缘数据处理，包括对</a:t>
            </a:r>
            <a:r>
              <a:rPr lang="en-US" altLang="zh-CN" dirty="0"/>
              <a:t>TensorFlow Lite</a:t>
            </a:r>
            <a:r>
              <a:rPr lang="zh-CN" altLang="en-US" dirty="0"/>
              <a:t>机器学习模型和基于</a:t>
            </a:r>
            <a:r>
              <a:rPr lang="en-US" altLang="zh-CN" dirty="0"/>
              <a:t>Python</a:t>
            </a:r>
            <a:r>
              <a:rPr lang="zh-CN" altLang="en-US" dirty="0"/>
              <a:t>的库（如</a:t>
            </a:r>
            <a:r>
              <a:rPr lang="en-US" altLang="zh-CN" dirty="0"/>
              <a:t>Pandas</a:t>
            </a:r>
            <a:r>
              <a:rPr lang="zh-CN" altLang="en-US" dirty="0"/>
              <a:t>和</a:t>
            </a:r>
            <a:r>
              <a:rPr lang="en-US" altLang="zh-CN" dirty="0"/>
              <a:t>NumPy</a:t>
            </a:r>
            <a:r>
              <a:rPr lang="zh-CN" altLang="en-US" dirty="0"/>
              <a:t>）的支持。</a:t>
            </a:r>
          </a:p>
          <a:p>
            <a:pPr>
              <a:buFont typeface="Arial" panose="020B0604020202020204" pitchFamily="34" charset="0"/>
              <a:buChar char="•"/>
            </a:pPr>
            <a:r>
              <a:rPr lang="zh-CN" altLang="en-US" dirty="0"/>
              <a:t>支持时间敏感网络（</a:t>
            </a:r>
            <a:r>
              <a:rPr lang="en-US" altLang="zh-CN" dirty="0"/>
              <a:t>TSN</a:t>
            </a:r>
            <a:r>
              <a:rPr lang="zh-CN" altLang="en-US" dirty="0"/>
              <a:t>），确保时间敏感数据的确定性实时传输。</a:t>
            </a:r>
          </a:p>
          <a:p>
            <a:r>
              <a:rPr lang="zh-CN" altLang="en-US" b="1" dirty="0"/>
              <a:t>随需求扩展</a:t>
            </a:r>
            <a:endParaRPr lang="zh-CN" altLang="en-US" dirty="0"/>
          </a:p>
          <a:p>
            <a:pPr>
              <a:buFont typeface="Arial" panose="020B0604020202020204" pitchFamily="34" charset="0"/>
              <a:buChar char="•"/>
            </a:pPr>
            <a:r>
              <a:rPr lang="en-US" altLang="zh-CN" dirty="0"/>
              <a:t>VxWorks</a:t>
            </a:r>
            <a:r>
              <a:rPr lang="zh-CN" altLang="en-US" dirty="0"/>
              <a:t>支持越来越多的核心数量和新的处理器架构，包括</a:t>
            </a:r>
            <a:r>
              <a:rPr lang="en-US" altLang="zh-CN" dirty="0"/>
              <a:t>Arm®</a:t>
            </a:r>
            <a:r>
              <a:rPr lang="zh-CN" altLang="en-US" dirty="0"/>
              <a:t>和</a:t>
            </a:r>
            <a:r>
              <a:rPr lang="en-US" altLang="zh-CN" dirty="0"/>
              <a:t>Intel</a:t>
            </a:r>
            <a:r>
              <a:rPr lang="zh-CN" altLang="en-US" dirty="0"/>
              <a:t>等。</a:t>
            </a:r>
          </a:p>
          <a:p>
            <a:pPr>
              <a:buFont typeface="Arial" panose="020B0604020202020204" pitchFamily="34" charset="0"/>
              <a:buChar char="•"/>
            </a:pPr>
            <a:r>
              <a:rPr lang="en-US" altLang="zh-CN" dirty="0"/>
              <a:t>Wind River® Helix™</a:t>
            </a:r>
            <a:r>
              <a:rPr lang="zh-CN" altLang="en-US" dirty="0"/>
              <a:t>虚拟化平台提供了一个真正的类型</a:t>
            </a:r>
            <a:r>
              <a:rPr lang="en-US" altLang="zh-CN" dirty="0"/>
              <a:t>1</a:t>
            </a:r>
            <a:r>
              <a:rPr lang="zh-CN" altLang="en-US" dirty="0"/>
              <a:t>虚拟化技术，允许</a:t>
            </a:r>
            <a:r>
              <a:rPr lang="en-US" altLang="zh-CN" dirty="0"/>
              <a:t>VxWorks</a:t>
            </a:r>
            <a:r>
              <a:rPr lang="zh-CN" altLang="en-US" dirty="0"/>
              <a:t>和其他客户操作系统满足混合关键性需求。</a:t>
            </a:r>
          </a:p>
          <a:p>
            <a:r>
              <a:rPr lang="zh-CN" altLang="en-US" b="1" dirty="0"/>
              <a:t>经过验证的安全性和功能安全性</a:t>
            </a:r>
            <a:endParaRPr lang="zh-CN" altLang="en-US" dirty="0"/>
          </a:p>
          <a:p>
            <a:pPr>
              <a:buFont typeface="Arial" panose="020B0604020202020204" pitchFamily="34" charset="0"/>
              <a:buChar char="•"/>
            </a:pPr>
            <a:r>
              <a:rPr lang="en-US" altLang="zh-CN" dirty="0"/>
              <a:t>VxWorks</a:t>
            </a:r>
            <a:r>
              <a:rPr lang="zh-CN" altLang="en-US" dirty="0"/>
              <a:t>拥有超过</a:t>
            </a:r>
            <a:r>
              <a:rPr lang="en-US" altLang="zh-CN" dirty="0"/>
              <a:t>600</a:t>
            </a:r>
            <a:r>
              <a:rPr lang="zh-CN" altLang="en-US" dirty="0"/>
              <a:t>个功能安全认证项目，涵盖航空航天与国防、工业自动化、医疗和汽车行业。</a:t>
            </a:r>
          </a:p>
          <a:p>
            <a:pPr>
              <a:buFont typeface="Arial" panose="020B0604020202020204" pitchFamily="34" charset="0"/>
              <a:buChar char="•"/>
            </a:pPr>
            <a:r>
              <a:rPr lang="en-US" altLang="zh-CN" dirty="0"/>
              <a:t>VxWorks</a:t>
            </a:r>
            <a:r>
              <a:rPr lang="zh-CN" altLang="en-US" dirty="0"/>
              <a:t>的认证证据使开发团队能够以成本效益的方式达到广泛的行业标准认证。</a:t>
            </a:r>
          </a:p>
          <a:p>
            <a:r>
              <a:rPr lang="zh-CN" altLang="en-US" b="1" dirty="0"/>
              <a:t>设计上的优越性</a:t>
            </a:r>
            <a:endParaRPr lang="zh-CN" altLang="en-US" dirty="0"/>
          </a:p>
          <a:p>
            <a:pPr>
              <a:buFont typeface="Arial" panose="020B0604020202020204" pitchFamily="34" charset="0"/>
              <a:buChar char="•"/>
            </a:pPr>
            <a:r>
              <a:rPr lang="en-US" altLang="zh-CN" dirty="0"/>
              <a:t>VxWorks</a:t>
            </a:r>
            <a:r>
              <a:rPr lang="zh-CN" altLang="en-US" dirty="0"/>
              <a:t>以其经过验证的高度优化的内核设计，提供确定性解决方案，具有亚纳秒级的延迟，满足最严格行业用例的硬实时响应需求。</a:t>
            </a:r>
          </a:p>
          <a:p>
            <a:pPr>
              <a:buFont typeface="Arial" panose="020B0604020202020204" pitchFamily="34" charset="0"/>
              <a:buChar char="•"/>
            </a:pPr>
            <a:r>
              <a:rPr lang="en-US" altLang="zh-CN" dirty="0"/>
              <a:t>Wind River</a:t>
            </a:r>
            <a:r>
              <a:rPr lang="zh-CN" altLang="en-US" dirty="0"/>
              <a:t>支持其产品的安全开发生命周期（</a:t>
            </a:r>
            <a:r>
              <a:rPr lang="en-US" altLang="zh-CN" dirty="0"/>
              <a:t>SDL</a:t>
            </a:r>
            <a:r>
              <a:rPr lang="zh-CN" altLang="en-US" dirty="0"/>
              <a:t>），并遵循</a:t>
            </a:r>
            <a:r>
              <a:rPr lang="en-US" altLang="zh-CN" dirty="0"/>
              <a:t>NIST SP800-218</a:t>
            </a:r>
            <a:r>
              <a:rPr lang="zh-CN" altLang="en-US" dirty="0"/>
              <a:t>安全软件开发框架（</a:t>
            </a:r>
            <a:r>
              <a:rPr lang="en-US" altLang="zh-CN" dirty="0"/>
              <a:t>SSDF</a:t>
            </a:r>
            <a:r>
              <a:rPr lang="zh-CN" altLang="en-US" dirty="0"/>
              <a:t>）标准。</a:t>
            </a:r>
          </a:p>
          <a:p>
            <a:r>
              <a:rPr lang="zh-CN" altLang="en-US" b="1" dirty="0"/>
              <a:t>重新定义上市时间</a:t>
            </a:r>
            <a:endParaRPr lang="zh-CN" altLang="en-US" dirty="0"/>
          </a:p>
          <a:p>
            <a:pPr>
              <a:buFont typeface="Arial" panose="020B0604020202020204" pitchFamily="34" charset="0"/>
              <a:buChar char="•"/>
            </a:pPr>
            <a:r>
              <a:rPr lang="en-US" altLang="zh-CN" dirty="0"/>
              <a:t>VxWorks</a:t>
            </a:r>
            <a:r>
              <a:rPr lang="zh-CN" altLang="en-US" dirty="0"/>
              <a:t>支持</a:t>
            </a:r>
            <a:r>
              <a:rPr lang="en-US" altLang="zh-CN" dirty="0"/>
              <a:t>AWS Graviton EC2</a:t>
            </a:r>
            <a:r>
              <a:rPr lang="zh-CN" altLang="en-US" dirty="0"/>
              <a:t>系统，允许开发者在不需要昂贵或难以获取的开发板的情况下测试最终二进制文件。</a:t>
            </a:r>
          </a:p>
          <a:p>
            <a:pPr>
              <a:buFont typeface="Arial" panose="020B0604020202020204" pitchFamily="34" charset="0"/>
              <a:buChar char="•"/>
            </a:pPr>
            <a:r>
              <a:rPr lang="zh-CN" altLang="en-US" dirty="0"/>
              <a:t>支持所有处理器架构的开箱即用的</a:t>
            </a:r>
            <a:r>
              <a:rPr lang="en-US" altLang="zh-CN" dirty="0"/>
              <a:t>QEMU</a:t>
            </a:r>
            <a:r>
              <a:rPr lang="zh-CN" altLang="en-US" dirty="0"/>
              <a:t>硬件仿真。</a:t>
            </a:r>
          </a:p>
          <a:p>
            <a:pPr>
              <a:buFont typeface="Arial" panose="020B0604020202020204" pitchFamily="34" charset="0"/>
              <a:buChar char="•"/>
            </a:pPr>
            <a:r>
              <a:rPr lang="en-US" altLang="zh-CN" dirty="0"/>
              <a:t>VxWorks</a:t>
            </a:r>
            <a:r>
              <a:rPr lang="zh-CN" altLang="en-US" dirty="0"/>
              <a:t>是唯一支持</a:t>
            </a:r>
            <a:r>
              <a:rPr lang="en-US" altLang="zh-CN" dirty="0"/>
              <a:t>OCI</a:t>
            </a:r>
            <a:r>
              <a:rPr lang="zh-CN" altLang="en-US" dirty="0"/>
              <a:t>容器和</a:t>
            </a:r>
            <a:r>
              <a:rPr lang="en-US" altLang="zh-CN" dirty="0"/>
              <a:t>Kubernetes</a:t>
            </a:r>
            <a:r>
              <a:rPr lang="zh-CN" altLang="en-US" dirty="0"/>
              <a:t>容器编排的</a:t>
            </a:r>
            <a:r>
              <a:rPr lang="en-US" altLang="zh-CN" dirty="0"/>
              <a:t>RTOS</a:t>
            </a:r>
            <a:r>
              <a:rPr lang="zh-CN" altLang="en-US" dirty="0"/>
              <a:t>，有助于消除手动错误，标准化工具，加速产品迭代。</a:t>
            </a:r>
          </a:p>
          <a:p>
            <a:pPr>
              <a:buFont typeface="Arial" panose="020B0604020202020204" pitchFamily="34" charset="0"/>
              <a:buChar char="•"/>
            </a:pPr>
            <a:r>
              <a:rPr lang="zh-CN" altLang="en-US" dirty="0"/>
              <a:t>嵌入式系统开发越来越倾向于</a:t>
            </a:r>
            <a:r>
              <a:rPr lang="en-US" altLang="zh-CN" dirty="0" err="1"/>
              <a:t>DevSecOps</a:t>
            </a:r>
            <a:r>
              <a:rPr lang="zh-CN" altLang="en-US" dirty="0"/>
              <a:t>，</a:t>
            </a:r>
            <a:r>
              <a:rPr lang="en-US" altLang="zh-CN" dirty="0"/>
              <a:t>Wind River Studio Developer</a:t>
            </a:r>
            <a:r>
              <a:rPr lang="zh-CN" altLang="en-US" dirty="0"/>
              <a:t>支持创建和提供基于</a:t>
            </a:r>
            <a:r>
              <a:rPr lang="en-US" altLang="zh-CN" dirty="0"/>
              <a:t>VxWorks</a:t>
            </a:r>
            <a:r>
              <a:rPr lang="zh-CN" altLang="en-US" dirty="0"/>
              <a:t>的系统，最大化开发者效率，缩短上市时间。</a:t>
            </a:r>
          </a:p>
          <a:p>
            <a:endParaRPr lang="zh-CN" altLang="en-US" dirty="0"/>
          </a:p>
        </p:txBody>
      </p:sp>
      <p:sp>
        <p:nvSpPr>
          <p:cNvPr id="4" name="灯片编号占位符 3"/>
          <p:cNvSpPr>
            <a:spLocks noGrp="1"/>
          </p:cNvSpPr>
          <p:nvPr>
            <p:ph type="sldNum" sz="quarter" idx="5"/>
          </p:nvPr>
        </p:nvSpPr>
        <p:spPr/>
        <p:txBody>
          <a:bodyPr/>
          <a:lstStyle/>
          <a:p>
            <a:fld id="{CDFC3CB5-4594-4C63-8F8D-A33288CCE01E}" type="slidenum">
              <a:rPr lang="zh-CN" altLang="en-US" smtClean="0"/>
              <a:t>9</a:t>
            </a:fld>
            <a:endParaRPr lang="zh-CN" altLang="en-US"/>
          </a:p>
        </p:txBody>
      </p:sp>
    </p:spTree>
    <p:extLst>
      <p:ext uri="{BB962C8B-B14F-4D97-AF65-F5344CB8AC3E}">
        <p14:creationId xmlns:p14="http://schemas.microsoft.com/office/powerpoint/2010/main" val="3521719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03316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内容页 www.51pptmoban.com">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B5B7A966-BEC5-48F7-E242-20C983483D68}"/>
              </a:ext>
            </a:extLst>
          </p:cNvPr>
          <p:cNvGrpSpPr/>
          <p:nvPr userDrawn="1"/>
        </p:nvGrpSpPr>
        <p:grpSpPr>
          <a:xfrm>
            <a:off x="23901" y="1979468"/>
            <a:ext cx="428996" cy="601874"/>
            <a:chOff x="23901" y="1979468"/>
            <a:chExt cx="428996" cy="601874"/>
          </a:xfrm>
        </p:grpSpPr>
        <p:sp>
          <p:nvSpPr>
            <p:cNvPr id="26" name="任意多边形: 形状 25"/>
            <p:cNvSpPr/>
            <p:nvPr/>
          </p:nvSpPr>
          <p:spPr>
            <a:xfrm>
              <a:off x="23901"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27" name="任意多边形: 形状 26"/>
            <p:cNvSpPr/>
            <p:nvPr/>
          </p:nvSpPr>
          <p:spPr>
            <a:xfrm>
              <a:off x="203183"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28" name="任意多边形: 形状 27"/>
            <p:cNvSpPr/>
            <p:nvPr/>
          </p:nvSpPr>
          <p:spPr>
            <a:xfrm>
              <a:off x="376062"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45" name="任意多边形: 形状 44"/>
            <p:cNvSpPr/>
            <p:nvPr/>
          </p:nvSpPr>
          <p:spPr>
            <a:xfrm>
              <a:off x="23901"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46" name="任意多边形: 形状 45"/>
            <p:cNvSpPr/>
            <p:nvPr/>
          </p:nvSpPr>
          <p:spPr>
            <a:xfrm>
              <a:off x="203183"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47" name="任意多边形: 形状 46"/>
            <p:cNvSpPr/>
            <p:nvPr/>
          </p:nvSpPr>
          <p:spPr>
            <a:xfrm>
              <a:off x="376062"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64" name="任意多边形: 形状 63"/>
            <p:cNvSpPr/>
            <p:nvPr/>
          </p:nvSpPr>
          <p:spPr>
            <a:xfrm>
              <a:off x="23901"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65" name="任意多边形: 形状 64"/>
            <p:cNvSpPr/>
            <p:nvPr/>
          </p:nvSpPr>
          <p:spPr>
            <a:xfrm>
              <a:off x="203183"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66" name="任意多边形: 形状 65"/>
            <p:cNvSpPr/>
            <p:nvPr/>
          </p:nvSpPr>
          <p:spPr>
            <a:xfrm>
              <a:off x="376062"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83" name="任意多边形: 形状 82"/>
            <p:cNvSpPr/>
            <p:nvPr/>
          </p:nvSpPr>
          <p:spPr>
            <a:xfrm>
              <a:off x="23901"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84" name="任意多边形: 形状 83"/>
            <p:cNvSpPr/>
            <p:nvPr/>
          </p:nvSpPr>
          <p:spPr>
            <a:xfrm>
              <a:off x="203183"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85" name="任意多边形: 形状 84"/>
            <p:cNvSpPr/>
            <p:nvPr/>
          </p:nvSpPr>
          <p:spPr>
            <a:xfrm>
              <a:off x="376062"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grpSp>
      <p:grpSp>
        <p:nvGrpSpPr>
          <p:cNvPr id="6" name="组合 5">
            <a:extLst>
              <a:ext uri="{FF2B5EF4-FFF2-40B4-BE49-F238E27FC236}">
                <a16:creationId xmlns:a16="http://schemas.microsoft.com/office/drawing/2014/main" id="{582310DE-8041-2CAB-91A3-2171FED2E361}"/>
              </a:ext>
            </a:extLst>
          </p:cNvPr>
          <p:cNvGrpSpPr/>
          <p:nvPr userDrawn="1"/>
        </p:nvGrpSpPr>
        <p:grpSpPr>
          <a:xfrm>
            <a:off x="6843712" y="6559216"/>
            <a:ext cx="3239878" cy="249713"/>
            <a:chOff x="6843712" y="6698916"/>
            <a:chExt cx="3239878" cy="249713"/>
          </a:xfrm>
          <a:solidFill>
            <a:schemeClr val="tx1">
              <a:lumMod val="95000"/>
              <a:lumOff val="5000"/>
              <a:alpha val="4000"/>
            </a:schemeClr>
          </a:solidFill>
        </p:grpSpPr>
        <p:sp>
          <p:nvSpPr>
            <p:cNvPr id="87" name="任意多边形: 形状 86"/>
            <p:cNvSpPr/>
            <p:nvPr/>
          </p:nvSpPr>
          <p:spPr>
            <a:xfrm>
              <a:off x="6843712"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88" name="任意多边形: 形状 87"/>
            <p:cNvSpPr/>
            <p:nvPr/>
          </p:nvSpPr>
          <p:spPr>
            <a:xfrm>
              <a:off x="7016590"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89" name="任意多边形: 形状 88"/>
            <p:cNvSpPr/>
            <p:nvPr/>
          </p:nvSpPr>
          <p:spPr>
            <a:xfrm>
              <a:off x="7195872"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90" name="任意多边形: 形状 89"/>
            <p:cNvSpPr/>
            <p:nvPr/>
          </p:nvSpPr>
          <p:spPr>
            <a:xfrm>
              <a:off x="7368751" y="6698916"/>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91" name="任意多边形: 形状 90"/>
            <p:cNvSpPr/>
            <p:nvPr/>
          </p:nvSpPr>
          <p:spPr>
            <a:xfrm>
              <a:off x="7548033" y="6698916"/>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92" name="任意多边形: 形状 91"/>
            <p:cNvSpPr/>
            <p:nvPr/>
          </p:nvSpPr>
          <p:spPr>
            <a:xfrm>
              <a:off x="7720912" y="6698916"/>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93" name="任意多边形: 形状 92"/>
            <p:cNvSpPr/>
            <p:nvPr/>
          </p:nvSpPr>
          <p:spPr>
            <a:xfrm>
              <a:off x="7900194"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94" name="任意多边形: 形状 93"/>
            <p:cNvSpPr/>
            <p:nvPr/>
          </p:nvSpPr>
          <p:spPr>
            <a:xfrm>
              <a:off x="8073072" y="6698916"/>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95" name="任意多边形: 形状 94"/>
            <p:cNvSpPr/>
            <p:nvPr/>
          </p:nvSpPr>
          <p:spPr>
            <a:xfrm>
              <a:off x="8252354"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96" name="任意多边形: 形状 95"/>
            <p:cNvSpPr/>
            <p:nvPr/>
          </p:nvSpPr>
          <p:spPr>
            <a:xfrm>
              <a:off x="8425233" y="6698916"/>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97" name="任意多边形: 形状 96"/>
            <p:cNvSpPr/>
            <p:nvPr/>
          </p:nvSpPr>
          <p:spPr>
            <a:xfrm>
              <a:off x="8598112"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98" name="任意多边形: 形状 97"/>
            <p:cNvSpPr/>
            <p:nvPr/>
          </p:nvSpPr>
          <p:spPr>
            <a:xfrm>
              <a:off x="8777394" y="6698916"/>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99" name="任意多边形: 形状 98"/>
            <p:cNvSpPr/>
            <p:nvPr/>
          </p:nvSpPr>
          <p:spPr>
            <a:xfrm>
              <a:off x="8950273"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0" name="任意多边形: 形状 99"/>
            <p:cNvSpPr/>
            <p:nvPr/>
          </p:nvSpPr>
          <p:spPr>
            <a:xfrm>
              <a:off x="9129554"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1" name="任意多边形: 形状 100"/>
            <p:cNvSpPr/>
            <p:nvPr/>
          </p:nvSpPr>
          <p:spPr>
            <a:xfrm>
              <a:off x="9302433"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2" name="任意多边形: 形状 101"/>
            <p:cNvSpPr/>
            <p:nvPr/>
          </p:nvSpPr>
          <p:spPr>
            <a:xfrm>
              <a:off x="9481715"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3" name="任意多边形: 形状 102"/>
            <p:cNvSpPr/>
            <p:nvPr/>
          </p:nvSpPr>
          <p:spPr>
            <a:xfrm>
              <a:off x="9654594"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4" name="任意多边形: 形状 103"/>
            <p:cNvSpPr/>
            <p:nvPr/>
          </p:nvSpPr>
          <p:spPr>
            <a:xfrm>
              <a:off x="9833876"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5" name="任意多边形: 形状 104"/>
            <p:cNvSpPr/>
            <p:nvPr/>
          </p:nvSpPr>
          <p:spPr>
            <a:xfrm>
              <a:off x="10006755" y="669891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6" name="任意多边形: 形状 105"/>
            <p:cNvSpPr/>
            <p:nvPr userDrawn="1"/>
          </p:nvSpPr>
          <p:spPr>
            <a:xfrm>
              <a:off x="6843712"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7" name="任意多边形: 形状 106"/>
            <p:cNvSpPr/>
            <p:nvPr userDrawn="1"/>
          </p:nvSpPr>
          <p:spPr>
            <a:xfrm>
              <a:off x="7016590"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8" name="任意多边形: 形状 107"/>
            <p:cNvSpPr/>
            <p:nvPr userDrawn="1"/>
          </p:nvSpPr>
          <p:spPr>
            <a:xfrm>
              <a:off x="7195872"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09" name="任意多边形: 形状 108"/>
            <p:cNvSpPr/>
            <p:nvPr userDrawn="1"/>
          </p:nvSpPr>
          <p:spPr>
            <a:xfrm>
              <a:off x="7368751" y="687179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10" name="任意多边形: 形状 109"/>
            <p:cNvSpPr/>
            <p:nvPr userDrawn="1"/>
          </p:nvSpPr>
          <p:spPr>
            <a:xfrm>
              <a:off x="7548033" y="687179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11" name="任意多边形: 形状 110"/>
            <p:cNvSpPr/>
            <p:nvPr userDrawn="1"/>
          </p:nvSpPr>
          <p:spPr>
            <a:xfrm>
              <a:off x="7720912" y="687179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12" name="任意多边形: 形状 111"/>
            <p:cNvSpPr/>
            <p:nvPr userDrawn="1"/>
          </p:nvSpPr>
          <p:spPr>
            <a:xfrm>
              <a:off x="7900194"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13" name="任意多边形: 形状 112"/>
            <p:cNvSpPr/>
            <p:nvPr userDrawn="1"/>
          </p:nvSpPr>
          <p:spPr>
            <a:xfrm>
              <a:off x="8073072" y="687179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14" name="任意多边形: 形状 113"/>
            <p:cNvSpPr/>
            <p:nvPr userDrawn="1"/>
          </p:nvSpPr>
          <p:spPr>
            <a:xfrm>
              <a:off x="8252354"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15" name="任意多边形: 形状 114"/>
            <p:cNvSpPr/>
            <p:nvPr userDrawn="1"/>
          </p:nvSpPr>
          <p:spPr>
            <a:xfrm>
              <a:off x="8425233" y="6871794"/>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116" name="任意多边形: 形状 115"/>
            <p:cNvSpPr/>
            <p:nvPr userDrawn="1"/>
          </p:nvSpPr>
          <p:spPr>
            <a:xfrm>
              <a:off x="8598112"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17" name="任意多边形: 形状 116"/>
            <p:cNvSpPr/>
            <p:nvPr userDrawn="1"/>
          </p:nvSpPr>
          <p:spPr>
            <a:xfrm>
              <a:off x="8777394" y="687179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18" name="任意多边形: 形状 117"/>
            <p:cNvSpPr/>
            <p:nvPr userDrawn="1"/>
          </p:nvSpPr>
          <p:spPr>
            <a:xfrm>
              <a:off x="8950273"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19" name="任意多边形: 形状 118"/>
            <p:cNvSpPr/>
            <p:nvPr userDrawn="1"/>
          </p:nvSpPr>
          <p:spPr>
            <a:xfrm>
              <a:off x="9129554"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20" name="任意多边形: 形状 119"/>
            <p:cNvSpPr/>
            <p:nvPr userDrawn="1"/>
          </p:nvSpPr>
          <p:spPr>
            <a:xfrm>
              <a:off x="9302433"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21" name="任意多边形: 形状 120"/>
            <p:cNvSpPr/>
            <p:nvPr userDrawn="1"/>
          </p:nvSpPr>
          <p:spPr>
            <a:xfrm>
              <a:off x="9481715"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22" name="任意多边形: 形状 121"/>
            <p:cNvSpPr/>
            <p:nvPr userDrawn="1"/>
          </p:nvSpPr>
          <p:spPr>
            <a:xfrm>
              <a:off x="9654594"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23" name="任意多边形: 形状 122"/>
            <p:cNvSpPr/>
            <p:nvPr userDrawn="1"/>
          </p:nvSpPr>
          <p:spPr>
            <a:xfrm>
              <a:off x="9833876"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124" name="任意多边形: 形状 123"/>
            <p:cNvSpPr/>
            <p:nvPr userDrawn="1"/>
          </p:nvSpPr>
          <p:spPr>
            <a:xfrm>
              <a:off x="10006755" y="687179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grpSp>
      <p:grpSp>
        <p:nvGrpSpPr>
          <p:cNvPr id="334" name="组合 333">
            <a:extLst>
              <a:ext uri="{FF2B5EF4-FFF2-40B4-BE49-F238E27FC236}">
                <a16:creationId xmlns:a16="http://schemas.microsoft.com/office/drawing/2014/main" id="{97960B2B-4428-8F8C-4359-F0AA5A6E5209}"/>
              </a:ext>
            </a:extLst>
          </p:cNvPr>
          <p:cNvGrpSpPr/>
          <p:nvPr userDrawn="1"/>
        </p:nvGrpSpPr>
        <p:grpSpPr>
          <a:xfrm>
            <a:off x="10216790" y="5130800"/>
            <a:ext cx="1975066" cy="1775320"/>
            <a:chOff x="6141210" y="1467401"/>
            <a:chExt cx="6050645" cy="5438719"/>
          </a:xfrm>
        </p:grpSpPr>
        <p:sp>
          <p:nvSpPr>
            <p:cNvPr id="242" name="任意多边形: 形状 241">
              <a:extLst>
                <a:ext uri="{FF2B5EF4-FFF2-40B4-BE49-F238E27FC236}">
                  <a16:creationId xmlns:a16="http://schemas.microsoft.com/office/drawing/2014/main" id="{7A96C341-0B8A-EE31-41A8-91B2D1241EB0}"/>
                </a:ext>
              </a:extLst>
            </p:cNvPr>
            <p:cNvSpPr/>
            <p:nvPr/>
          </p:nvSpPr>
          <p:spPr>
            <a:xfrm>
              <a:off x="7693146" y="1467401"/>
              <a:ext cx="4498709" cy="5438719"/>
            </a:xfrm>
            <a:custGeom>
              <a:avLst/>
              <a:gdLst>
                <a:gd name="connsiteX0" fmla="*/ 3011792 w 3011791"/>
                <a:gd name="connsiteY0" fmla="*/ 463 h 3641108"/>
                <a:gd name="connsiteX1" fmla="*/ 2500966 w 3011791"/>
                <a:gd name="connsiteY1" fmla="*/ 110667 h 3641108"/>
                <a:gd name="connsiteX2" fmla="*/ 2268651 w 3011791"/>
                <a:gd name="connsiteY2" fmla="*/ 271545 h 3641108"/>
                <a:gd name="connsiteX3" fmla="*/ 1903653 w 3011791"/>
                <a:gd name="connsiteY3" fmla="*/ 1075455 h 3641108"/>
                <a:gd name="connsiteX4" fmla="*/ 1790687 w 3011791"/>
                <a:gd name="connsiteY4" fmla="*/ 1967185 h 3641108"/>
                <a:gd name="connsiteX5" fmla="*/ 1589043 w 3011791"/>
                <a:gd name="connsiteY5" fmla="*/ 2304656 h 3641108"/>
                <a:gd name="connsiteX6" fmla="*/ 1148702 w 3011791"/>
                <a:gd name="connsiteY6" fmla="*/ 2213883 h 3641108"/>
                <a:gd name="connsiteX7" fmla="*/ 746176 w 3011791"/>
                <a:gd name="connsiteY7" fmla="*/ 1972519 h 3641108"/>
                <a:gd name="connsiteX8" fmla="*/ 222586 w 3011791"/>
                <a:gd name="connsiteY8" fmla="*/ 2214740 h 3641108"/>
                <a:gd name="connsiteX9" fmla="*/ 35610 w 3011791"/>
                <a:gd name="connsiteY9" fmla="*/ 2790050 h 3641108"/>
                <a:gd name="connsiteX10" fmla="*/ 10464 w 3011791"/>
                <a:gd name="connsiteY10" fmla="*/ 3641109 h 3641108"/>
                <a:gd name="connsiteX11" fmla="*/ 3011697 w 3011791"/>
                <a:gd name="connsiteY11" fmla="*/ 3641109 h 3641108"/>
                <a:gd name="connsiteX12" fmla="*/ 3011697 w 3011791"/>
                <a:gd name="connsiteY12" fmla="*/ 463 h 364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11791" h="3641108">
                  <a:moveTo>
                    <a:pt x="3011792" y="463"/>
                  </a:moveTo>
                  <a:cubicBezTo>
                    <a:pt x="2835675" y="-4585"/>
                    <a:pt x="2658605" y="31610"/>
                    <a:pt x="2500966" y="110667"/>
                  </a:cubicBezTo>
                  <a:cubicBezTo>
                    <a:pt x="2416480" y="153054"/>
                    <a:pt x="2337422" y="206679"/>
                    <a:pt x="2268651" y="271545"/>
                  </a:cubicBezTo>
                  <a:cubicBezTo>
                    <a:pt x="2050529" y="477189"/>
                    <a:pt x="1950707" y="779418"/>
                    <a:pt x="1903653" y="1075455"/>
                  </a:cubicBezTo>
                  <a:cubicBezTo>
                    <a:pt x="1856695" y="1371492"/>
                    <a:pt x="1854218" y="1674196"/>
                    <a:pt x="1790687" y="1967185"/>
                  </a:cubicBezTo>
                  <a:cubicBezTo>
                    <a:pt x="1761921" y="2099773"/>
                    <a:pt x="1709915" y="2243124"/>
                    <a:pt x="1589043" y="2304656"/>
                  </a:cubicBezTo>
                  <a:cubicBezTo>
                    <a:pt x="1448454" y="2376284"/>
                    <a:pt x="1277099" y="2305799"/>
                    <a:pt x="1148702" y="2213883"/>
                  </a:cubicBezTo>
                  <a:cubicBezTo>
                    <a:pt x="1020400" y="2122062"/>
                    <a:pt x="900671" y="2004999"/>
                    <a:pt x="746176" y="1972519"/>
                  </a:cubicBezTo>
                  <a:cubicBezTo>
                    <a:pt x="546817" y="1930609"/>
                    <a:pt x="339743" y="2048148"/>
                    <a:pt x="222586" y="2214740"/>
                  </a:cubicBezTo>
                  <a:cubicBezTo>
                    <a:pt x="105429" y="2381332"/>
                    <a:pt x="61899" y="2588120"/>
                    <a:pt x="35610" y="2790050"/>
                  </a:cubicBezTo>
                  <a:cubicBezTo>
                    <a:pt x="-1061" y="3071990"/>
                    <a:pt x="-9347" y="3357549"/>
                    <a:pt x="10464" y="3641109"/>
                  </a:cubicBezTo>
                  <a:lnTo>
                    <a:pt x="3011697" y="3641109"/>
                  </a:lnTo>
                  <a:lnTo>
                    <a:pt x="3011697" y="463"/>
                  </a:lnTo>
                  <a:close/>
                </a:path>
              </a:pathLst>
            </a:custGeom>
            <a:solidFill>
              <a:srgbClr val="FEE2AC"/>
            </a:solidFill>
            <a:ln w="9525" cap="flat">
              <a:noFill/>
              <a:prstDash val="solid"/>
              <a:miter/>
            </a:ln>
          </p:spPr>
          <p:txBody>
            <a:bodyPr rtlCol="0" anchor="ctr"/>
            <a:lstStyle/>
            <a:p>
              <a:endParaRPr lang="zh-CN" altLang="en-US"/>
            </a:p>
          </p:txBody>
        </p:sp>
        <p:grpSp>
          <p:nvGrpSpPr>
            <p:cNvPr id="309" name="图形 235">
              <a:extLst>
                <a:ext uri="{FF2B5EF4-FFF2-40B4-BE49-F238E27FC236}">
                  <a16:creationId xmlns:a16="http://schemas.microsoft.com/office/drawing/2014/main" id="{6425BD8D-E67F-8D1D-B8BB-DDB1E20E8EC7}"/>
                </a:ext>
              </a:extLst>
            </p:cNvPr>
            <p:cNvGrpSpPr/>
            <p:nvPr/>
          </p:nvGrpSpPr>
          <p:grpSpPr>
            <a:xfrm>
              <a:off x="6141210" y="3565729"/>
              <a:ext cx="2642346" cy="2543716"/>
              <a:chOff x="6126204" y="3520206"/>
              <a:chExt cx="1768995" cy="1702964"/>
            </a:xfrm>
            <a:solidFill>
              <a:srgbClr val="C2D8AF"/>
            </a:solidFill>
          </p:grpSpPr>
          <p:grpSp>
            <p:nvGrpSpPr>
              <p:cNvPr id="310" name="图形 235">
                <a:extLst>
                  <a:ext uri="{FF2B5EF4-FFF2-40B4-BE49-F238E27FC236}">
                    <a16:creationId xmlns:a16="http://schemas.microsoft.com/office/drawing/2014/main" id="{3C18137F-AB06-F09F-C622-16C723BCEB2B}"/>
                  </a:ext>
                </a:extLst>
              </p:cNvPr>
              <p:cNvGrpSpPr/>
              <p:nvPr/>
            </p:nvGrpSpPr>
            <p:grpSpPr>
              <a:xfrm>
                <a:off x="6144041" y="3614094"/>
                <a:ext cx="1751158" cy="1609076"/>
                <a:chOff x="6144041" y="3614094"/>
                <a:chExt cx="1751158" cy="1609076"/>
              </a:xfrm>
              <a:solidFill>
                <a:srgbClr val="C2D8AF"/>
              </a:solidFill>
            </p:grpSpPr>
            <p:sp>
              <p:nvSpPr>
                <p:cNvPr id="311" name="任意多边形: 形状 310">
                  <a:extLst>
                    <a:ext uri="{FF2B5EF4-FFF2-40B4-BE49-F238E27FC236}">
                      <a16:creationId xmlns:a16="http://schemas.microsoft.com/office/drawing/2014/main" id="{DC147205-256D-39E1-DA7F-5557CDDA343C}"/>
                    </a:ext>
                  </a:extLst>
                </p:cNvPr>
                <p:cNvSpPr/>
                <p:nvPr/>
              </p:nvSpPr>
              <p:spPr>
                <a:xfrm>
                  <a:off x="6470635" y="4352664"/>
                  <a:ext cx="212854" cy="187755"/>
                </a:xfrm>
                <a:custGeom>
                  <a:avLst/>
                  <a:gdLst>
                    <a:gd name="connsiteX0" fmla="*/ 126569 w 212854"/>
                    <a:gd name="connsiteY0" fmla="*/ 2737 h 187755"/>
                    <a:gd name="connsiteX1" fmla="*/ 8555 w 212854"/>
                    <a:gd name="connsiteY1" fmla="*/ 57315 h 187755"/>
                    <a:gd name="connsiteX2" fmla="*/ 45797 w 212854"/>
                    <a:gd name="connsiteY2" fmla="*/ 179712 h 187755"/>
                    <a:gd name="connsiteX3" fmla="*/ 55608 w 212854"/>
                    <a:gd name="connsiteY3" fmla="*/ 187522 h 187755"/>
                    <a:gd name="connsiteX4" fmla="*/ 182672 w 212854"/>
                    <a:gd name="connsiteY4" fmla="*/ 159519 h 187755"/>
                    <a:gd name="connsiteX5" fmla="*/ 203055 w 212854"/>
                    <a:gd name="connsiteY5" fmla="*/ 144755 h 187755"/>
                    <a:gd name="connsiteX6" fmla="*/ 212389 w 212854"/>
                    <a:gd name="connsiteY6" fmla="*/ 103321 h 187755"/>
                    <a:gd name="connsiteX7" fmla="*/ 126569 w 212854"/>
                    <a:gd name="connsiteY7" fmla="*/ 2737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4" h="187755">
                      <a:moveTo>
                        <a:pt x="126569" y="2737"/>
                      </a:moveTo>
                      <a:cubicBezTo>
                        <a:pt x="80944" y="-8312"/>
                        <a:pt x="28652" y="14929"/>
                        <a:pt x="8555" y="57315"/>
                      </a:cubicBezTo>
                      <a:cubicBezTo>
                        <a:pt x="-11543" y="99702"/>
                        <a:pt x="4935" y="156661"/>
                        <a:pt x="45797" y="179712"/>
                      </a:cubicBezTo>
                      <a:lnTo>
                        <a:pt x="55608" y="187522"/>
                      </a:lnTo>
                      <a:cubicBezTo>
                        <a:pt x="99423" y="189427"/>
                        <a:pt x="143714" y="179616"/>
                        <a:pt x="182672" y="159519"/>
                      </a:cubicBezTo>
                      <a:cubicBezTo>
                        <a:pt x="190196" y="155613"/>
                        <a:pt x="197626" y="151232"/>
                        <a:pt x="203055" y="144755"/>
                      </a:cubicBezTo>
                      <a:cubicBezTo>
                        <a:pt x="212294" y="133515"/>
                        <a:pt x="213818" y="117799"/>
                        <a:pt x="212389" y="103321"/>
                      </a:cubicBezTo>
                      <a:cubicBezTo>
                        <a:pt x="207436" y="56553"/>
                        <a:pt x="172194" y="13881"/>
                        <a:pt x="126569" y="2737"/>
                      </a:cubicBezTo>
                      <a:close/>
                    </a:path>
                  </a:pathLst>
                </a:custGeom>
                <a:solidFill>
                  <a:srgbClr val="C2D8AF"/>
                </a:solidFill>
                <a:ln w="9525" cap="flat">
                  <a:noFill/>
                  <a:prstDash val="solid"/>
                  <a:miter/>
                </a:ln>
              </p:spPr>
              <p:txBody>
                <a:bodyPr rtlCol="0" anchor="ctr"/>
                <a:lstStyle/>
                <a:p>
                  <a:endParaRPr lang="zh-CN" altLang="en-US"/>
                </a:p>
              </p:txBody>
            </p:sp>
            <p:sp>
              <p:nvSpPr>
                <p:cNvPr id="312" name="任意多边形: 形状 311">
                  <a:extLst>
                    <a:ext uri="{FF2B5EF4-FFF2-40B4-BE49-F238E27FC236}">
                      <a16:creationId xmlns:a16="http://schemas.microsoft.com/office/drawing/2014/main" id="{98EFE0B9-6916-21A1-C976-3A89B53394A4}"/>
                    </a:ext>
                  </a:extLst>
                </p:cNvPr>
                <p:cNvSpPr/>
                <p:nvPr/>
              </p:nvSpPr>
              <p:spPr>
                <a:xfrm>
                  <a:off x="7063471" y="5035416"/>
                  <a:ext cx="212855" cy="187755"/>
                </a:xfrm>
                <a:custGeom>
                  <a:avLst/>
                  <a:gdLst>
                    <a:gd name="connsiteX0" fmla="*/ 126569 w 212855"/>
                    <a:gd name="connsiteY0" fmla="*/ 2737 h 187755"/>
                    <a:gd name="connsiteX1" fmla="*/ 8554 w 212855"/>
                    <a:gd name="connsiteY1" fmla="*/ 57316 h 187755"/>
                    <a:gd name="connsiteX2" fmla="*/ 45797 w 212855"/>
                    <a:gd name="connsiteY2" fmla="*/ 179712 h 187755"/>
                    <a:gd name="connsiteX3" fmla="*/ 55608 w 212855"/>
                    <a:gd name="connsiteY3" fmla="*/ 187522 h 187755"/>
                    <a:gd name="connsiteX4" fmla="*/ 182672 w 212855"/>
                    <a:gd name="connsiteY4" fmla="*/ 159519 h 187755"/>
                    <a:gd name="connsiteX5" fmla="*/ 203055 w 212855"/>
                    <a:gd name="connsiteY5" fmla="*/ 144755 h 187755"/>
                    <a:gd name="connsiteX6" fmla="*/ 212390 w 212855"/>
                    <a:gd name="connsiteY6" fmla="*/ 103321 h 187755"/>
                    <a:gd name="connsiteX7" fmla="*/ 126569 w 212855"/>
                    <a:gd name="connsiteY7" fmla="*/ 2737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5" h="187755">
                      <a:moveTo>
                        <a:pt x="126569" y="2737"/>
                      </a:moveTo>
                      <a:cubicBezTo>
                        <a:pt x="80945" y="-8312"/>
                        <a:pt x="28652" y="14929"/>
                        <a:pt x="8554" y="57316"/>
                      </a:cubicBezTo>
                      <a:cubicBezTo>
                        <a:pt x="-11543" y="99702"/>
                        <a:pt x="4935" y="156661"/>
                        <a:pt x="45797" y="179712"/>
                      </a:cubicBezTo>
                      <a:lnTo>
                        <a:pt x="55608" y="187522"/>
                      </a:lnTo>
                      <a:cubicBezTo>
                        <a:pt x="99423" y="189427"/>
                        <a:pt x="143714" y="179616"/>
                        <a:pt x="182672" y="159519"/>
                      </a:cubicBezTo>
                      <a:cubicBezTo>
                        <a:pt x="190196" y="155613"/>
                        <a:pt x="197626" y="151232"/>
                        <a:pt x="203055" y="144755"/>
                      </a:cubicBezTo>
                      <a:cubicBezTo>
                        <a:pt x="212294" y="133516"/>
                        <a:pt x="213819" y="117799"/>
                        <a:pt x="212390" y="103321"/>
                      </a:cubicBezTo>
                      <a:cubicBezTo>
                        <a:pt x="207436" y="56553"/>
                        <a:pt x="172194" y="13786"/>
                        <a:pt x="126569" y="2737"/>
                      </a:cubicBezTo>
                      <a:close/>
                    </a:path>
                  </a:pathLst>
                </a:custGeom>
                <a:solidFill>
                  <a:srgbClr val="C2D8AF"/>
                </a:solidFill>
                <a:ln w="9525" cap="flat">
                  <a:noFill/>
                  <a:prstDash val="solid"/>
                  <a:miter/>
                </a:ln>
              </p:spPr>
              <p:txBody>
                <a:bodyPr rtlCol="0" anchor="ctr"/>
                <a:lstStyle/>
                <a:p>
                  <a:endParaRPr lang="zh-CN" altLang="en-US"/>
                </a:p>
              </p:txBody>
            </p:sp>
            <p:sp>
              <p:nvSpPr>
                <p:cNvPr id="313" name="任意多边形: 形状 312">
                  <a:extLst>
                    <a:ext uri="{FF2B5EF4-FFF2-40B4-BE49-F238E27FC236}">
                      <a16:creationId xmlns:a16="http://schemas.microsoft.com/office/drawing/2014/main" id="{199D3610-D5C5-A754-3986-57B78B301DE5}"/>
                    </a:ext>
                  </a:extLst>
                </p:cNvPr>
                <p:cNvSpPr/>
                <p:nvPr/>
              </p:nvSpPr>
              <p:spPr>
                <a:xfrm>
                  <a:off x="6834222" y="4211026"/>
                  <a:ext cx="204743" cy="157805"/>
                </a:xfrm>
                <a:custGeom>
                  <a:avLst/>
                  <a:gdLst>
                    <a:gd name="connsiteX0" fmla="*/ 131314 w 204743"/>
                    <a:gd name="connsiteY0" fmla="*/ 1500 h 157805"/>
                    <a:gd name="connsiteX1" fmla="*/ 10156 w 204743"/>
                    <a:gd name="connsiteY1" fmla="*/ 48458 h 157805"/>
                    <a:gd name="connsiteX2" fmla="*/ 51970 w 204743"/>
                    <a:gd name="connsiteY2" fmla="*/ 156758 h 157805"/>
                    <a:gd name="connsiteX3" fmla="*/ 59876 w 204743"/>
                    <a:gd name="connsiteY3" fmla="*/ 157805 h 157805"/>
                    <a:gd name="connsiteX4" fmla="*/ 163889 w 204743"/>
                    <a:gd name="connsiteY4" fmla="*/ 134088 h 157805"/>
                    <a:gd name="connsiteX5" fmla="*/ 199322 w 204743"/>
                    <a:gd name="connsiteY5" fmla="*/ 42362 h 157805"/>
                    <a:gd name="connsiteX6" fmla="*/ 131314 w 204743"/>
                    <a:gd name="connsiteY6" fmla="*/ 1500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805">
                      <a:moveTo>
                        <a:pt x="131314" y="1500"/>
                      </a:moveTo>
                      <a:cubicBezTo>
                        <a:pt x="85880" y="-4977"/>
                        <a:pt x="34159" y="9310"/>
                        <a:pt x="10156" y="48458"/>
                      </a:cubicBezTo>
                      <a:cubicBezTo>
                        <a:pt x="-13847" y="87511"/>
                        <a:pt x="6536" y="150471"/>
                        <a:pt x="51970" y="156758"/>
                      </a:cubicBezTo>
                      <a:lnTo>
                        <a:pt x="59876" y="157805"/>
                      </a:lnTo>
                      <a:cubicBezTo>
                        <a:pt x="95785" y="155615"/>
                        <a:pt x="133314" y="152948"/>
                        <a:pt x="163889" y="134088"/>
                      </a:cubicBezTo>
                      <a:cubicBezTo>
                        <a:pt x="194560" y="115229"/>
                        <a:pt x="215039" y="74652"/>
                        <a:pt x="199322" y="42362"/>
                      </a:cubicBezTo>
                      <a:cubicBezTo>
                        <a:pt x="187321" y="17502"/>
                        <a:pt x="158555"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4" name="任意多边形: 形状 313">
                  <a:extLst>
                    <a:ext uri="{FF2B5EF4-FFF2-40B4-BE49-F238E27FC236}">
                      <a16:creationId xmlns:a16="http://schemas.microsoft.com/office/drawing/2014/main" id="{BDC07BE6-EE4F-5266-FA2F-D648D6CAF97A}"/>
                    </a:ext>
                  </a:extLst>
                </p:cNvPr>
                <p:cNvSpPr/>
                <p:nvPr/>
              </p:nvSpPr>
              <p:spPr>
                <a:xfrm>
                  <a:off x="6144041" y="4716327"/>
                  <a:ext cx="204743" cy="157900"/>
                </a:xfrm>
                <a:custGeom>
                  <a:avLst/>
                  <a:gdLst>
                    <a:gd name="connsiteX0" fmla="*/ 131314 w 204743"/>
                    <a:gd name="connsiteY0" fmla="*/ 1500 h 157900"/>
                    <a:gd name="connsiteX1" fmla="*/ 10156 w 204743"/>
                    <a:gd name="connsiteY1" fmla="*/ 48458 h 157900"/>
                    <a:gd name="connsiteX2" fmla="*/ 51971 w 204743"/>
                    <a:gd name="connsiteY2" fmla="*/ 156757 h 157900"/>
                    <a:gd name="connsiteX3" fmla="*/ 59876 w 204743"/>
                    <a:gd name="connsiteY3" fmla="*/ 157901 h 157900"/>
                    <a:gd name="connsiteX4" fmla="*/ 163889 w 204743"/>
                    <a:gd name="connsiteY4" fmla="*/ 134183 h 157900"/>
                    <a:gd name="connsiteX5" fmla="*/ 199322 w 204743"/>
                    <a:gd name="connsiteY5" fmla="*/ 42457 h 157900"/>
                    <a:gd name="connsiteX6" fmla="*/ 131314 w 204743"/>
                    <a:gd name="connsiteY6" fmla="*/ 1500 h 157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900">
                      <a:moveTo>
                        <a:pt x="131314" y="1500"/>
                      </a:moveTo>
                      <a:cubicBezTo>
                        <a:pt x="85880" y="-4977"/>
                        <a:pt x="34159" y="9311"/>
                        <a:pt x="10156" y="48458"/>
                      </a:cubicBezTo>
                      <a:cubicBezTo>
                        <a:pt x="-13847" y="87511"/>
                        <a:pt x="6536" y="150471"/>
                        <a:pt x="51971" y="156757"/>
                      </a:cubicBezTo>
                      <a:lnTo>
                        <a:pt x="59876" y="157901"/>
                      </a:lnTo>
                      <a:cubicBezTo>
                        <a:pt x="95786" y="155710"/>
                        <a:pt x="133314" y="153043"/>
                        <a:pt x="163889" y="134183"/>
                      </a:cubicBezTo>
                      <a:cubicBezTo>
                        <a:pt x="194560" y="115324"/>
                        <a:pt x="215038" y="74747"/>
                        <a:pt x="199322" y="42457"/>
                      </a:cubicBezTo>
                      <a:cubicBezTo>
                        <a:pt x="187321" y="17597"/>
                        <a:pt x="158651"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5" name="任意多边形: 形状 314">
                  <a:extLst>
                    <a:ext uri="{FF2B5EF4-FFF2-40B4-BE49-F238E27FC236}">
                      <a16:creationId xmlns:a16="http://schemas.microsoft.com/office/drawing/2014/main" id="{F639F14F-15D1-9D48-502A-A93250FC57DB}"/>
                    </a:ext>
                  </a:extLst>
                </p:cNvPr>
                <p:cNvSpPr/>
                <p:nvPr/>
              </p:nvSpPr>
              <p:spPr>
                <a:xfrm>
                  <a:off x="7524499" y="4898255"/>
                  <a:ext cx="204743" cy="157805"/>
                </a:xfrm>
                <a:custGeom>
                  <a:avLst/>
                  <a:gdLst>
                    <a:gd name="connsiteX0" fmla="*/ 131314 w 204743"/>
                    <a:gd name="connsiteY0" fmla="*/ 1500 h 157805"/>
                    <a:gd name="connsiteX1" fmla="*/ 10156 w 204743"/>
                    <a:gd name="connsiteY1" fmla="*/ 48458 h 157805"/>
                    <a:gd name="connsiteX2" fmla="*/ 51970 w 204743"/>
                    <a:gd name="connsiteY2" fmla="*/ 156757 h 157805"/>
                    <a:gd name="connsiteX3" fmla="*/ 59876 w 204743"/>
                    <a:gd name="connsiteY3" fmla="*/ 157805 h 157805"/>
                    <a:gd name="connsiteX4" fmla="*/ 163889 w 204743"/>
                    <a:gd name="connsiteY4" fmla="*/ 134088 h 157805"/>
                    <a:gd name="connsiteX5" fmla="*/ 199323 w 204743"/>
                    <a:gd name="connsiteY5" fmla="*/ 42362 h 157805"/>
                    <a:gd name="connsiteX6" fmla="*/ 131314 w 204743"/>
                    <a:gd name="connsiteY6" fmla="*/ 1500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805">
                      <a:moveTo>
                        <a:pt x="131314" y="1500"/>
                      </a:moveTo>
                      <a:cubicBezTo>
                        <a:pt x="85879" y="-4977"/>
                        <a:pt x="34159" y="9311"/>
                        <a:pt x="10156" y="48458"/>
                      </a:cubicBezTo>
                      <a:cubicBezTo>
                        <a:pt x="-13847" y="87511"/>
                        <a:pt x="6536" y="150471"/>
                        <a:pt x="51970" y="156757"/>
                      </a:cubicBezTo>
                      <a:lnTo>
                        <a:pt x="59876" y="157805"/>
                      </a:lnTo>
                      <a:cubicBezTo>
                        <a:pt x="95786" y="155614"/>
                        <a:pt x="133314" y="152947"/>
                        <a:pt x="163889" y="134088"/>
                      </a:cubicBezTo>
                      <a:cubicBezTo>
                        <a:pt x="194560" y="115229"/>
                        <a:pt x="215038" y="74652"/>
                        <a:pt x="199323" y="42362"/>
                      </a:cubicBezTo>
                      <a:cubicBezTo>
                        <a:pt x="187321" y="17597"/>
                        <a:pt x="158555"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6" name="任意多边形: 形状 315">
                  <a:extLst>
                    <a:ext uri="{FF2B5EF4-FFF2-40B4-BE49-F238E27FC236}">
                      <a16:creationId xmlns:a16="http://schemas.microsoft.com/office/drawing/2014/main" id="{AC47A6E1-728A-3562-B981-DB0A5E4587D1}"/>
                    </a:ext>
                  </a:extLst>
                </p:cNvPr>
                <p:cNvSpPr/>
                <p:nvPr/>
              </p:nvSpPr>
              <p:spPr>
                <a:xfrm>
                  <a:off x="6493418" y="3614094"/>
                  <a:ext cx="204743" cy="157805"/>
                </a:xfrm>
                <a:custGeom>
                  <a:avLst/>
                  <a:gdLst>
                    <a:gd name="connsiteX0" fmla="*/ 131314 w 204743"/>
                    <a:gd name="connsiteY0" fmla="*/ 1500 h 157805"/>
                    <a:gd name="connsiteX1" fmla="*/ 10156 w 204743"/>
                    <a:gd name="connsiteY1" fmla="*/ 48458 h 157805"/>
                    <a:gd name="connsiteX2" fmla="*/ 51970 w 204743"/>
                    <a:gd name="connsiteY2" fmla="*/ 156758 h 157805"/>
                    <a:gd name="connsiteX3" fmla="*/ 59876 w 204743"/>
                    <a:gd name="connsiteY3" fmla="*/ 157805 h 157805"/>
                    <a:gd name="connsiteX4" fmla="*/ 163889 w 204743"/>
                    <a:gd name="connsiteY4" fmla="*/ 134088 h 157805"/>
                    <a:gd name="connsiteX5" fmla="*/ 199322 w 204743"/>
                    <a:gd name="connsiteY5" fmla="*/ 42362 h 157805"/>
                    <a:gd name="connsiteX6" fmla="*/ 131314 w 204743"/>
                    <a:gd name="connsiteY6" fmla="*/ 1500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805">
                      <a:moveTo>
                        <a:pt x="131314" y="1500"/>
                      </a:moveTo>
                      <a:cubicBezTo>
                        <a:pt x="85879" y="-4977"/>
                        <a:pt x="34159" y="9311"/>
                        <a:pt x="10156" y="48458"/>
                      </a:cubicBezTo>
                      <a:cubicBezTo>
                        <a:pt x="-13847" y="87511"/>
                        <a:pt x="6536" y="150471"/>
                        <a:pt x="51970" y="156758"/>
                      </a:cubicBezTo>
                      <a:lnTo>
                        <a:pt x="59876" y="157805"/>
                      </a:lnTo>
                      <a:cubicBezTo>
                        <a:pt x="95785" y="155614"/>
                        <a:pt x="133314" y="152947"/>
                        <a:pt x="163889" y="134088"/>
                      </a:cubicBezTo>
                      <a:cubicBezTo>
                        <a:pt x="194560" y="115229"/>
                        <a:pt x="215038" y="74652"/>
                        <a:pt x="199322" y="42362"/>
                      </a:cubicBezTo>
                      <a:cubicBezTo>
                        <a:pt x="187321" y="17597"/>
                        <a:pt x="158651"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7" name="任意多边形: 形状 316">
                  <a:extLst>
                    <a:ext uri="{FF2B5EF4-FFF2-40B4-BE49-F238E27FC236}">
                      <a16:creationId xmlns:a16="http://schemas.microsoft.com/office/drawing/2014/main" id="{C6D78F3E-671C-5285-D01F-5FA43CF8AB4C}"/>
                    </a:ext>
                  </a:extLst>
                </p:cNvPr>
                <p:cNvSpPr/>
                <p:nvPr/>
              </p:nvSpPr>
              <p:spPr>
                <a:xfrm>
                  <a:off x="7172676" y="3912197"/>
                  <a:ext cx="207030" cy="166241"/>
                </a:xfrm>
                <a:custGeom>
                  <a:avLst/>
                  <a:gdLst>
                    <a:gd name="connsiteX0" fmla="*/ 190528 w 207030"/>
                    <a:gd name="connsiteY0" fmla="*/ 10769 h 166241"/>
                    <a:gd name="connsiteX1" fmla="*/ 15935 w 207030"/>
                    <a:gd name="connsiteY1" fmla="*/ 61347 h 166241"/>
                    <a:gd name="connsiteX2" fmla="*/ 12887 w 207030"/>
                    <a:gd name="connsiteY2" fmla="*/ 142595 h 166241"/>
                    <a:gd name="connsiteX3" fmla="*/ 14411 w 207030"/>
                    <a:gd name="connsiteY3" fmla="*/ 140404 h 166241"/>
                    <a:gd name="connsiteX4" fmla="*/ 67561 w 207030"/>
                    <a:gd name="connsiteY4" fmla="*/ 165169 h 166241"/>
                    <a:gd name="connsiteX5" fmla="*/ 178908 w 207030"/>
                    <a:gd name="connsiteY5" fmla="*/ 120020 h 166241"/>
                    <a:gd name="connsiteX6" fmla="*/ 190528 w 207030"/>
                    <a:gd name="connsiteY6" fmla="*/ 10769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30" h="166241">
                      <a:moveTo>
                        <a:pt x="190528" y="10769"/>
                      </a:moveTo>
                      <a:cubicBezTo>
                        <a:pt x="130235" y="-15139"/>
                        <a:pt x="53083" y="7244"/>
                        <a:pt x="15935" y="61347"/>
                      </a:cubicBezTo>
                      <a:cubicBezTo>
                        <a:pt x="-733" y="85635"/>
                        <a:pt x="-8163" y="121926"/>
                        <a:pt x="12887" y="142595"/>
                      </a:cubicBezTo>
                      <a:lnTo>
                        <a:pt x="14411" y="140404"/>
                      </a:lnTo>
                      <a:cubicBezTo>
                        <a:pt x="12125" y="163074"/>
                        <a:pt x="45177" y="168979"/>
                        <a:pt x="67561" y="165169"/>
                      </a:cubicBezTo>
                      <a:cubicBezTo>
                        <a:pt x="107661" y="158311"/>
                        <a:pt x="149571" y="148119"/>
                        <a:pt x="178908" y="120020"/>
                      </a:cubicBezTo>
                      <a:cubicBezTo>
                        <a:pt x="208245" y="91731"/>
                        <a:pt x="218627" y="40106"/>
                        <a:pt x="190528" y="10769"/>
                      </a:cubicBezTo>
                      <a:close/>
                    </a:path>
                  </a:pathLst>
                </a:custGeom>
                <a:solidFill>
                  <a:srgbClr val="C2D8AF"/>
                </a:solidFill>
                <a:ln w="9525" cap="flat">
                  <a:noFill/>
                  <a:prstDash val="solid"/>
                  <a:miter/>
                </a:ln>
              </p:spPr>
              <p:txBody>
                <a:bodyPr rtlCol="0" anchor="ctr"/>
                <a:lstStyle/>
                <a:p>
                  <a:endParaRPr lang="zh-CN" altLang="en-US"/>
                </a:p>
              </p:txBody>
            </p:sp>
            <p:sp>
              <p:nvSpPr>
                <p:cNvPr id="318" name="任意多边形: 形状 317">
                  <a:extLst>
                    <a:ext uri="{FF2B5EF4-FFF2-40B4-BE49-F238E27FC236}">
                      <a16:creationId xmlns:a16="http://schemas.microsoft.com/office/drawing/2014/main" id="{FCB8A497-9F46-1D89-DEE8-AE6B0CBA00C6}"/>
                    </a:ext>
                  </a:extLst>
                </p:cNvPr>
                <p:cNvSpPr/>
                <p:nvPr/>
              </p:nvSpPr>
              <p:spPr>
                <a:xfrm>
                  <a:off x="6511451" y="5010239"/>
                  <a:ext cx="207099" cy="166241"/>
                </a:xfrm>
                <a:custGeom>
                  <a:avLst/>
                  <a:gdLst>
                    <a:gd name="connsiteX0" fmla="*/ 190528 w 207099"/>
                    <a:gd name="connsiteY0" fmla="*/ 10769 h 166241"/>
                    <a:gd name="connsiteX1" fmla="*/ 15935 w 207099"/>
                    <a:gd name="connsiteY1" fmla="*/ 61347 h 166241"/>
                    <a:gd name="connsiteX2" fmla="*/ 12887 w 207099"/>
                    <a:gd name="connsiteY2" fmla="*/ 142595 h 166241"/>
                    <a:gd name="connsiteX3" fmla="*/ 14411 w 207099"/>
                    <a:gd name="connsiteY3" fmla="*/ 140404 h 166241"/>
                    <a:gd name="connsiteX4" fmla="*/ 67561 w 207099"/>
                    <a:gd name="connsiteY4" fmla="*/ 165169 h 166241"/>
                    <a:gd name="connsiteX5" fmla="*/ 178908 w 207099"/>
                    <a:gd name="connsiteY5" fmla="*/ 120020 h 166241"/>
                    <a:gd name="connsiteX6" fmla="*/ 190528 w 207099"/>
                    <a:gd name="connsiteY6" fmla="*/ 10769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99" h="166241">
                      <a:moveTo>
                        <a:pt x="190528" y="10769"/>
                      </a:moveTo>
                      <a:cubicBezTo>
                        <a:pt x="130235" y="-15139"/>
                        <a:pt x="53083" y="7244"/>
                        <a:pt x="15935" y="61347"/>
                      </a:cubicBezTo>
                      <a:cubicBezTo>
                        <a:pt x="-733" y="85635"/>
                        <a:pt x="-8163" y="121925"/>
                        <a:pt x="12887" y="142595"/>
                      </a:cubicBezTo>
                      <a:lnTo>
                        <a:pt x="14411" y="140404"/>
                      </a:lnTo>
                      <a:cubicBezTo>
                        <a:pt x="12125" y="163073"/>
                        <a:pt x="45177" y="168979"/>
                        <a:pt x="67561" y="165169"/>
                      </a:cubicBezTo>
                      <a:cubicBezTo>
                        <a:pt x="107661" y="158311"/>
                        <a:pt x="149571" y="148119"/>
                        <a:pt x="178908" y="120020"/>
                      </a:cubicBezTo>
                      <a:cubicBezTo>
                        <a:pt x="208340" y="91826"/>
                        <a:pt x="218722" y="40201"/>
                        <a:pt x="190528" y="10769"/>
                      </a:cubicBezTo>
                      <a:close/>
                    </a:path>
                  </a:pathLst>
                </a:custGeom>
                <a:solidFill>
                  <a:srgbClr val="C2D8AF"/>
                </a:solidFill>
                <a:ln w="9525" cap="flat">
                  <a:noFill/>
                  <a:prstDash val="solid"/>
                  <a:miter/>
                </a:ln>
              </p:spPr>
              <p:txBody>
                <a:bodyPr rtlCol="0" anchor="ctr"/>
                <a:lstStyle/>
                <a:p>
                  <a:endParaRPr lang="zh-CN" altLang="en-US"/>
                </a:p>
              </p:txBody>
            </p:sp>
            <p:sp>
              <p:nvSpPr>
                <p:cNvPr id="319" name="任意多边形: 形状 318">
                  <a:extLst>
                    <a:ext uri="{FF2B5EF4-FFF2-40B4-BE49-F238E27FC236}">
                      <a16:creationId xmlns:a16="http://schemas.microsoft.com/office/drawing/2014/main" id="{EC649F23-7497-21DB-B2FC-EE426488325A}"/>
                    </a:ext>
                  </a:extLst>
                </p:cNvPr>
                <p:cNvSpPr/>
                <p:nvPr/>
              </p:nvSpPr>
              <p:spPr>
                <a:xfrm>
                  <a:off x="7688169" y="4485126"/>
                  <a:ext cx="207030" cy="166241"/>
                </a:xfrm>
                <a:custGeom>
                  <a:avLst/>
                  <a:gdLst>
                    <a:gd name="connsiteX0" fmla="*/ 190528 w 207030"/>
                    <a:gd name="connsiteY0" fmla="*/ 10769 h 166241"/>
                    <a:gd name="connsiteX1" fmla="*/ 15935 w 207030"/>
                    <a:gd name="connsiteY1" fmla="*/ 61347 h 166241"/>
                    <a:gd name="connsiteX2" fmla="*/ 12887 w 207030"/>
                    <a:gd name="connsiteY2" fmla="*/ 142595 h 166241"/>
                    <a:gd name="connsiteX3" fmla="*/ 14411 w 207030"/>
                    <a:gd name="connsiteY3" fmla="*/ 140404 h 166241"/>
                    <a:gd name="connsiteX4" fmla="*/ 67561 w 207030"/>
                    <a:gd name="connsiteY4" fmla="*/ 165169 h 166241"/>
                    <a:gd name="connsiteX5" fmla="*/ 178908 w 207030"/>
                    <a:gd name="connsiteY5" fmla="*/ 120021 h 166241"/>
                    <a:gd name="connsiteX6" fmla="*/ 190528 w 207030"/>
                    <a:gd name="connsiteY6" fmla="*/ 10769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30" h="166241">
                      <a:moveTo>
                        <a:pt x="190528" y="10769"/>
                      </a:moveTo>
                      <a:cubicBezTo>
                        <a:pt x="130235" y="-15139"/>
                        <a:pt x="53083" y="7245"/>
                        <a:pt x="15935" y="61347"/>
                      </a:cubicBezTo>
                      <a:cubicBezTo>
                        <a:pt x="-733" y="85635"/>
                        <a:pt x="-8163" y="121925"/>
                        <a:pt x="12887" y="142595"/>
                      </a:cubicBezTo>
                      <a:lnTo>
                        <a:pt x="14411" y="140404"/>
                      </a:lnTo>
                      <a:cubicBezTo>
                        <a:pt x="12125" y="163073"/>
                        <a:pt x="45177" y="168979"/>
                        <a:pt x="67561" y="165169"/>
                      </a:cubicBezTo>
                      <a:cubicBezTo>
                        <a:pt x="107661" y="158311"/>
                        <a:pt x="149571" y="148119"/>
                        <a:pt x="178908" y="120021"/>
                      </a:cubicBezTo>
                      <a:cubicBezTo>
                        <a:pt x="208245" y="91826"/>
                        <a:pt x="218627" y="40106"/>
                        <a:pt x="190528" y="10769"/>
                      </a:cubicBezTo>
                      <a:close/>
                    </a:path>
                  </a:pathLst>
                </a:custGeom>
                <a:solidFill>
                  <a:srgbClr val="C2D8AF"/>
                </a:solidFill>
                <a:ln w="9525" cap="flat">
                  <a:noFill/>
                  <a:prstDash val="solid"/>
                  <a:miter/>
                </a:ln>
              </p:spPr>
              <p:txBody>
                <a:bodyPr rtlCol="0" anchor="ctr"/>
                <a:lstStyle/>
                <a:p>
                  <a:endParaRPr lang="zh-CN" altLang="en-US"/>
                </a:p>
              </p:txBody>
            </p:sp>
            <p:sp>
              <p:nvSpPr>
                <p:cNvPr id="320" name="任意多边形: 形状 319">
                  <a:extLst>
                    <a:ext uri="{FF2B5EF4-FFF2-40B4-BE49-F238E27FC236}">
                      <a16:creationId xmlns:a16="http://schemas.microsoft.com/office/drawing/2014/main" id="{24E79183-1FC4-3761-B2E4-976BE5F8EA01}"/>
                    </a:ext>
                  </a:extLst>
                </p:cNvPr>
                <p:cNvSpPr/>
                <p:nvPr/>
              </p:nvSpPr>
              <p:spPr>
                <a:xfrm>
                  <a:off x="6531798" y="4055394"/>
                  <a:ext cx="166469" cy="130081"/>
                </a:xfrm>
                <a:custGeom>
                  <a:avLst/>
                  <a:gdLst>
                    <a:gd name="connsiteX0" fmla="*/ 87124 w 166469"/>
                    <a:gd name="connsiteY0" fmla="*/ 1113 h 130081"/>
                    <a:gd name="connsiteX1" fmla="*/ 4542 w 166469"/>
                    <a:gd name="connsiteY1" fmla="*/ 42642 h 130081"/>
                    <a:gd name="connsiteX2" fmla="*/ 39880 w 166469"/>
                    <a:gd name="connsiteY2" fmla="*/ 123414 h 130081"/>
                    <a:gd name="connsiteX3" fmla="*/ 59692 w 166469"/>
                    <a:gd name="connsiteY3" fmla="*/ 130081 h 130081"/>
                    <a:gd name="connsiteX4" fmla="*/ 119033 w 166469"/>
                    <a:gd name="connsiteY4" fmla="*/ 119223 h 130081"/>
                    <a:gd name="connsiteX5" fmla="*/ 166086 w 166469"/>
                    <a:gd name="connsiteY5" fmla="*/ 87695 h 130081"/>
                    <a:gd name="connsiteX6" fmla="*/ 161038 w 166469"/>
                    <a:gd name="connsiteY6" fmla="*/ 62073 h 130081"/>
                    <a:gd name="connsiteX7" fmla="*/ 87124 w 166469"/>
                    <a:gd name="connsiteY7" fmla="*/ 1113 h 13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469" h="130081">
                      <a:moveTo>
                        <a:pt x="87124" y="1113"/>
                      </a:moveTo>
                      <a:cubicBezTo>
                        <a:pt x="54358" y="-4602"/>
                        <a:pt x="17686" y="12066"/>
                        <a:pt x="4542" y="42642"/>
                      </a:cubicBezTo>
                      <a:cubicBezTo>
                        <a:pt x="-8602" y="73217"/>
                        <a:pt x="7876" y="114270"/>
                        <a:pt x="39880" y="123414"/>
                      </a:cubicBezTo>
                      <a:lnTo>
                        <a:pt x="59692" y="130081"/>
                      </a:lnTo>
                      <a:cubicBezTo>
                        <a:pt x="76741" y="118937"/>
                        <a:pt x="98744" y="121032"/>
                        <a:pt x="119033" y="119223"/>
                      </a:cubicBezTo>
                      <a:cubicBezTo>
                        <a:pt x="139321" y="117508"/>
                        <a:pt x="162752" y="107793"/>
                        <a:pt x="166086" y="87695"/>
                      </a:cubicBezTo>
                      <a:cubicBezTo>
                        <a:pt x="167515" y="78932"/>
                        <a:pt x="164752" y="70074"/>
                        <a:pt x="161038" y="62073"/>
                      </a:cubicBezTo>
                      <a:cubicBezTo>
                        <a:pt x="147322" y="31783"/>
                        <a:pt x="119890" y="6828"/>
                        <a:pt x="87124" y="1113"/>
                      </a:cubicBezTo>
                      <a:close/>
                    </a:path>
                  </a:pathLst>
                </a:custGeom>
                <a:solidFill>
                  <a:srgbClr val="C2D8AF"/>
                </a:solidFill>
                <a:ln w="9525" cap="flat">
                  <a:noFill/>
                  <a:prstDash val="solid"/>
                  <a:miter/>
                </a:ln>
              </p:spPr>
              <p:txBody>
                <a:bodyPr rtlCol="0" anchor="ctr"/>
                <a:lstStyle/>
                <a:p>
                  <a:endParaRPr lang="zh-CN" altLang="en-US"/>
                </a:p>
              </p:txBody>
            </p:sp>
            <p:sp>
              <p:nvSpPr>
                <p:cNvPr id="321" name="任意多边形: 形状 320">
                  <a:extLst>
                    <a:ext uri="{FF2B5EF4-FFF2-40B4-BE49-F238E27FC236}">
                      <a16:creationId xmlns:a16="http://schemas.microsoft.com/office/drawing/2014/main" id="{49AD8D98-C76E-885A-C202-E081DD006B7E}"/>
                    </a:ext>
                  </a:extLst>
                </p:cNvPr>
                <p:cNvSpPr/>
                <p:nvPr/>
              </p:nvSpPr>
              <p:spPr>
                <a:xfrm>
                  <a:off x="6869668" y="3892527"/>
                  <a:ext cx="157535" cy="138859"/>
                </a:xfrm>
                <a:custGeom>
                  <a:avLst/>
                  <a:gdLst>
                    <a:gd name="connsiteX0" fmla="*/ 101773 w 157535"/>
                    <a:gd name="connsiteY0" fmla="*/ 1578 h 138859"/>
                    <a:gd name="connsiteX1" fmla="*/ 1380 w 157535"/>
                    <a:gd name="connsiteY1" fmla="*/ 60157 h 138859"/>
                    <a:gd name="connsiteX2" fmla="*/ 75294 w 157535"/>
                    <a:gd name="connsiteY2" fmla="*/ 136929 h 138859"/>
                    <a:gd name="connsiteX3" fmla="*/ 91677 w 157535"/>
                    <a:gd name="connsiteY3" fmla="*/ 125213 h 138859"/>
                    <a:gd name="connsiteX4" fmla="*/ 153780 w 157535"/>
                    <a:gd name="connsiteY4" fmla="*/ 85875 h 138859"/>
                    <a:gd name="connsiteX5" fmla="*/ 133683 w 157535"/>
                    <a:gd name="connsiteY5" fmla="*/ 15199 h 138859"/>
                    <a:gd name="connsiteX6" fmla="*/ 101773 w 157535"/>
                    <a:gd name="connsiteY6" fmla="*/ 1578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101773" y="1578"/>
                      </a:moveTo>
                      <a:cubicBezTo>
                        <a:pt x="59673" y="-6708"/>
                        <a:pt x="11000" y="18342"/>
                        <a:pt x="1380" y="60157"/>
                      </a:cubicBezTo>
                      <a:cubicBezTo>
                        <a:pt x="-8240" y="101972"/>
                        <a:pt x="34146" y="149025"/>
                        <a:pt x="75294" y="136929"/>
                      </a:cubicBezTo>
                      <a:lnTo>
                        <a:pt x="91677" y="125213"/>
                      </a:lnTo>
                      <a:cubicBezTo>
                        <a:pt x="117871" y="127213"/>
                        <a:pt x="144446" y="110449"/>
                        <a:pt x="153780" y="85875"/>
                      </a:cubicBezTo>
                      <a:cubicBezTo>
                        <a:pt x="163114" y="61300"/>
                        <a:pt x="154542" y="31106"/>
                        <a:pt x="133683" y="15199"/>
                      </a:cubicBezTo>
                      <a:cubicBezTo>
                        <a:pt x="124348" y="8151"/>
                        <a:pt x="113204" y="3769"/>
                        <a:pt x="101773" y="1578"/>
                      </a:cubicBezTo>
                      <a:close/>
                    </a:path>
                  </a:pathLst>
                </a:custGeom>
                <a:solidFill>
                  <a:srgbClr val="C2D8AF"/>
                </a:solidFill>
                <a:ln w="9525" cap="flat">
                  <a:noFill/>
                  <a:prstDash val="solid"/>
                  <a:miter/>
                </a:ln>
              </p:spPr>
              <p:txBody>
                <a:bodyPr rtlCol="0" anchor="ctr"/>
                <a:lstStyle/>
                <a:p>
                  <a:endParaRPr lang="zh-CN" altLang="en-US"/>
                </a:p>
              </p:txBody>
            </p:sp>
            <p:sp>
              <p:nvSpPr>
                <p:cNvPr id="322" name="任意多边形: 形状 321">
                  <a:extLst>
                    <a:ext uri="{FF2B5EF4-FFF2-40B4-BE49-F238E27FC236}">
                      <a16:creationId xmlns:a16="http://schemas.microsoft.com/office/drawing/2014/main" id="{75D490B9-10BC-B733-7271-1C04309B783F}"/>
                    </a:ext>
                  </a:extLst>
                </p:cNvPr>
                <p:cNvSpPr/>
                <p:nvPr/>
              </p:nvSpPr>
              <p:spPr>
                <a:xfrm>
                  <a:off x="7688151" y="4009018"/>
                  <a:ext cx="157535" cy="138859"/>
                </a:xfrm>
                <a:custGeom>
                  <a:avLst/>
                  <a:gdLst>
                    <a:gd name="connsiteX0" fmla="*/ 101774 w 157535"/>
                    <a:gd name="connsiteY0" fmla="*/ 1578 h 138859"/>
                    <a:gd name="connsiteX1" fmla="*/ 1380 w 157535"/>
                    <a:gd name="connsiteY1" fmla="*/ 60157 h 138859"/>
                    <a:gd name="connsiteX2" fmla="*/ 75294 w 157535"/>
                    <a:gd name="connsiteY2" fmla="*/ 136928 h 138859"/>
                    <a:gd name="connsiteX3" fmla="*/ 91678 w 157535"/>
                    <a:gd name="connsiteY3" fmla="*/ 125213 h 138859"/>
                    <a:gd name="connsiteX4" fmla="*/ 153780 w 157535"/>
                    <a:gd name="connsiteY4" fmla="*/ 85875 h 138859"/>
                    <a:gd name="connsiteX5" fmla="*/ 133683 w 157535"/>
                    <a:gd name="connsiteY5" fmla="*/ 15199 h 138859"/>
                    <a:gd name="connsiteX6" fmla="*/ 101774 w 157535"/>
                    <a:gd name="connsiteY6" fmla="*/ 1578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101774" y="1578"/>
                      </a:moveTo>
                      <a:cubicBezTo>
                        <a:pt x="59673" y="-6708"/>
                        <a:pt x="11000" y="18342"/>
                        <a:pt x="1380" y="60157"/>
                      </a:cubicBezTo>
                      <a:cubicBezTo>
                        <a:pt x="-8240" y="101972"/>
                        <a:pt x="34146" y="149025"/>
                        <a:pt x="75294" y="136928"/>
                      </a:cubicBezTo>
                      <a:lnTo>
                        <a:pt x="91678" y="125213"/>
                      </a:lnTo>
                      <a:cubicBezTo>
                        <a:pt x="117871" y="127213"/>
                        <a:pt x="144446" y="110449"/>
                        <a:pt x="153780" y="85875"/>
                      </a:cubicBezTo>
                      <a:cubicBezTo>
                        <a:pt x="163115" y="61300"/>
                        <a:pt x="154542" y="31106"/>
                        <a:pt x="133683" y="15199"/>
                      </a:cubicBezTo>
                      <a:cubicBezTo>
                        <a:pt x="124443" y="8151"/>
                        <a:pt x="113204" y="3769"/>
                        <a:pt x="101774" y="1578"/>
                      </a:cubicBezTo>
                      <a:close/>
                    </a:path>
                  </a:pathLst>
                </a:custGeom>
                <a:solidFill>
                  <a:srgbClr val="C2D8AF"/>
                </a:solidFill>
                <a:ln w="9525" cap="flat">
                  <a:noFill/>
                  <a:prstDash val="solid"/>
                  <a:miter/>
                </a:ln>
              </p:spPr>
              <p:txBody>
                <a:bodyPr rtlCol="0" anchor="ctr"/>
                <a:lstStyle/>
                <a:p>
                  <a:endParaRPr lang="zh-CN" altLang="en-US"/>
                </a:p>
              </p:txBody>
            </p:sp>
          </p:grpSp>
          <p:grpSp>
            <p:nvGrpSpPr>
              <p:cNvPr id="323" name="图形 235">
                <a:extLst>
                  <a:ext uri="{FF2B5EF4-FFF2-40B4-BE49-F238E27FC236}">
                    <a16:creationId xmlns:a16="http://schemas.microsoft.com/office/drawing/2014/main" id="{9BFAC6C2-0FE1-59D0-09E0-2B719743E9FF}"/>
                  </a:ext>
                </a:extLst>
              </p:cNvPr>
              <p:cNvGrpSpPr/>
              <p:nvPr/>
            </p:nvGrpSpPr>
            <p:grpSpPr>
              <a:xfrm>
                <a:off x="6126204" y="3520206"/>
                <a:ext cx="1526435" cy="1393985"/>
                <a:chOff x="6126204" y="3520206"/>
                <a:chExt cx="1526435" cy="1393985"/>
              </a:xfrm>
              <a:solidFill>
                <a:srgbClr val="C2D8AF"/>
              </a:solidFill>
            </p:grpSpPr>
            <p:sp>
              <p:nvSpPr>
                <p:cNvPr id="324" name="任意多边形: 形状 323">
                  <a:extLst>
                    <a:ext uri="{FF2B5EF4-FFF2-40B4-BE49-F238E27FC236}">
                      <a16:creationId xmlns:a16="http://schemas.microsoft.com/office/drawing/2014/main" id="{460B25CC-647D-F3B0-9620-CEB7C182B2BE}"/>
                    </a:ext>
                  </a:extLst>
                </p:cNvPr>
                <p:cNvSpPr/>
                <p:nvPr/>
              </p:nvSpPr>
              <p:spPr>
                <a:xfrm>
                  <a:off x="7356453" y="4231343"/>
                  <a:ext cx="212855" cy="187755"/>
                </a:xfrm>
                <a:custGeom>
                  <a:avLst/>
                  <a:gdLst>
                    <a:gd name="connsiteX0" fmla="*/ 86286 w 212855"/>
                    <a:gd name="connsiteY0" fmla="*/ 185018 h 187755"/>
                    <a:gd name="connsiteX1" fmla="*/ 204301 w 212855"/>
                    <a:gd name="connsiteY1" fmla="*/ 130440 h 187755"/>
                    <a:gd name="connsiteX2" fmla="*/ 167058 w 212855"/>
                    <a:gd name="connsiteY2" fmla="*/ 8043 h 187755"/>
                    <a:gd name="connsiteX3" fmla="*/ 157247 w 212855"/>
                    <a:gd name="connsiteY3" fmla="*/ 233 h 187755"/>
                    <a:gd name="connsiteX4" fmla="*/ 30183 w 212855"/>
                    <a:gd name="connsiteY4" fmla="*/ 28237 h 187755"/>
                    <a:gd name="connsiteX5" fmla="*/ 9800 w 212855"/>
                    <a:gd name="connsiteY5" fmla="*/ 43000 h 187755"/>
                    <a:gd name="connsiteX6" fmla="*/ 466 w 212855"/>
                    <a:gd name="connsiteY6" fmla="*/ 84434 h 187755"/>
                    <a:gd name="connsiteX7" fmla="*/ 86286 w 212855"/>
                    <a:gd name="connsiteY7" fmla="*/ 185018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5" h="187755">
                      <a:moveTo>
                        <a:pt x="86286" y="185018"/>
                      </a:moveTo>
                      <a:cubicBezTo>
                        <a:pt x="131910" y="196067"/>
                        <a:pt x="184203" y="172826"/>
                        <a:pt x="204301" y="130440"/>
                      </a:cubicBezTo>
                      <a:cubicBezTo>
                        <a:pt x="224398" y="88054"/>
                        <a:pt x="207920" y="31094"/>
                        <a:pt x="167058" y="8043"/>
                      </a:cubicBezTo>
                      <a:lnTo>
                        <a:pt x="157247" y="233"/>
                      </a:lnTo>
                      <a:cubicBezTo>
                        <a:pt x="113432" y="-1672"/>
                        <a:pt x="69141" y="8139"/>
                        <a:pt x="30183" y="28237"/>
                      </a:cubicBezTo>
                      <a:cubicBezTo>
                        <a:pt x="22659" y="32142"/>
                        <a:pt x="15229" y="36523"/>
                        <a:pt x="9800" y="43000"/>
                      </a:cubicBezTo>
                      <a:cubicBezTo>
                        <a:pt x="561" y="54240"/>
                        <a:pt x="-963" y="69956"/>
                        <a:pt x="466" y="84434"/>
                      </a:cubicBezTo>
                      <a:cubicBezTo>
                        <a:pt x="5419" y="131202"/>
                        <a:pt x="40756" y="173969"/>
                        <a:pt x="86286" y="185018"/>
                      </a:cubicBezTo>
                      <a:close/>
                    </a:path>
                  </a:pathLst>
                </a:custGeom>
                <a:solidFill>
                  <a:srgbClr val="C2D8AF"/>
                </a:solidFill>
                <a:ln w="9525" cap="flat">
                  <a:noFill/>
                  <a:prstDash val="solid"/>
                  <a:miter/>
                </a:ln>
              </p:spPr>
              <p:txBody>
                <a:bodyPr rtlCol="0" anchor="ctr"/>
                <a:lstStyle/>
                <a:p>
                  <a:endParaRPr lang="zh-CN" altLang="en-US"/>
                </a:p>
              </p:txBody>
            </p:sp>
            <p:sp>
              <p:nvSpPr>
                <p:cNvPr id="325" name="任意多边形: 形状 324">
                  <a:extLst>
                    <a:ext uri="{FF2B5EF4-FFF2-40B4-BE49-F238E27FC236}">
                      <a16:creationId xmlns:a16="http://schemas.microsoft.com/office/drawing/2014/main" id="{1E7E7802-7271-7559-504F-7EAD544860AF}"/>
                    </a:ext>
                  </a:extLst>
                </p:cNvPr>
                <p:cNvSpPr/>
                <p:nvPr/>
              </p:nvSpPr>
              <p:spPr>
                <a:xfrm>
                  <a:off x="6126204" y="3961500"/>
                  <a:ext cx="212854" cy="187755"/>
                </a:xfrm>
                <a:custGeom>
                  <a:avLst/>
                  <a:gdLst>
                    <a:gd name="connsiteX0" fmla="*/ 86286 w 212854"/>
                    <a:gd name="connsiteY0" fmla="*/ 185018 h 187755"/>
                    <a:gd name="connsiteX1" fmla="*/ 204300 w 212854"/>
                    <a:gd name="connsiteY1" fmla="*/ 130440 h 187755"/>
                    <a:gd name="connsiteX2" fmla="*/ 167058 w 212854"/>
                    <a:gd name="connsiteY2" fmla="*/ 8044 h 187755"/>
                    <a:gd name="connsiteX3" fmla="*/ 157247 w 212854"/>
                    <a:gd name="connsiteY3" fmla="*/ 233 h 187755"/>
                    <a:gd name="connsiteX4" fmla="*/ 30183 w 212854"/>
                    <a:gd name="connsiteY4" fmla="*/ 28237 h 187755"/>
                    <a:gd name="connsiteX5" fmla="*/ 9800 w 212854"/>
                    <a:gd name="connsiteY5" fmla="*/ 43001 h 187755"/>
                    <a:gd name="connsiteX6" fmla="*/ 465 w 212854"/>
                    <a:gd name="connsiteY6" fmla="*/ 84434 h 187755"/>
                    <a:gd name="connsiteX7" fmla="*/ 86286 w 212854"/>
                    <a:gd name="connsiteY7" fmla="*/ 185018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4" h="187755">
                      <a:moveTo>
                        <a:pt x="86286" y="185018"/>
                      </a:moveTo>
                      <a:cubicBezTo>
                        <a:pt x="131910" y="196067"/>
                        <a:pt x="184203" y="172826"/>
                        <a:pt x="204300" y="130440"/>
                      </a:cubicBezTo>
                      <a:cubicBezTo>
                        <a:pt x="224398" y="88054"/>
                        <a:pt x="207920" y="31094"/>
                        <a:pt x="167058" y="8044"/>
                      </a:cubicBezTo>
                      <a:lnTo>
                        <a:pt x="157247" y="233"/>
                      </a:lnTo>
                      <a:cubicBezTo>
                        <a:pt x="113432" y="-1672"/>
                        <a:pt x="69141" y="8139"/>
                        <a:pt x="30183" y="28237"/>
                      </a:cubicBezTo>
                      <a:cubicBezTo>
                        <a:pt x="22659" y="32142"/>
                        <a:pt x="15229" y="36523"/>
                        <a:pt x="9800" y="43001"/>
                      </a:cubicBezTo>
                      <a:cubicBezTo>
                        <a:pt x="561" y="54240"/>
                        <a:pt x="-963" y="69956"/>
                        <a:pt x="465" y="84434"/>
                      </a:cubicBezTo>
                      <a:cubicBezTo>
                        <a:pt x="5418" y="131202"/>
                        <a:pt x="40661" y="173969"/>
                        <a:pt x="86286" y="185018"/>
                      </a:cubicBezTo>
                      <a:close/>
                    </a:path>
                  </a:pathLst>
                </a:custGeom>
                <a:solidFill>
                  <a:srgbClr val="C2D8AF"/>
                </a:solidFill>
                <a:ln w="9525" cap="flat">
                  <a:noFill/>
                  <a:prstDash val="solid"/>
                  <a:miter/>
                </a:ln>
              </p:spPr>
              <p:txBody>
                <a:bodyPr rtlCol="0" anchor="ctr"/>
                <a:lstStyle/>
                <a:p>
                  <a:endParaRPr lang="zh-CN" altLang="en-US"/>
                </a:p>
              </p:txBody>
            </p:sp>
            <p:sp>
              <p:nvSpPr>
                <p:cNvPr id="326" name="任意多边形: 形状 325">
                  <a:extLst>
                    <a:ext uri="{FF2B5EF4-FFF2-40B4-BE49-F238E27FC236}">
                      <a16:creationId xmlns:a16="http://schemas.microsoft.com/office/drawing/2014/main" id="{560B0902-A649-A9BC-35B4-835833652E32}"/>
                    </a:ext>
                  </a:extLst>
                </p:cNvPr>
                <p:cNvSpPr/>
                <p:nvPr/>
              </p:nvSpPr>
              <p:spPr>
                <a:xfrm>
                  <a:off x="6997932" y="3520206"/>
                  <a:ext cx="212854" cy="187755"/>
                </a:xfrm>
                <a:custGeom>
                  <a:avLst/>
                  <a:gdLst>
                    <a:gd name="connsiteX0" fmla="*/ 86286 w 212854"/>
                    <a:gd name="connsiteY0" fmla="*/ 185018 h 187755"/>
                    <a:gd name="connsiteX1" fmla="*/ 204301 w 212854"/>
                    <a:gd name="connsiteY1" fmla="*/ 130440 h 187755"/>
                    <a:gd name="connsiteX2" fmla="*/ 167057 w 212854"/>
                    <a:gd name="connsiteY2" fmla="*/ 8044 h 187755"/>
                    <a:gd name="connsiteX3" fmla="*/ 157247 w 212854"/>
                    <a:gd name="connsiteY3" fmla="*/ 233 h 187755"/>
                    <a:gd name="connsiteX4" fmla="*/ 30183 w 212854"/>
                    <a:gd name="connsiteY4" fmla="*/ 28237 h 187755"/>
                    <a:gd name="connsiteX5" fmla="*/ 9800 w 212854"/>
                    <a:gd name="connsiteY5" fmla="*/ 43000 h 187755"/>
                    <a:gd name="connsiteX6" fmla="*/ 465 w 212854"/>
                    <a:gd name="connsiteY6" fmla="*/ 84434 h 187755"/>
                    <a:gd name="connsiteX7" fmla="*/ 86286 w 212854"/>
                    <a:gd name="connsiteY7" fmla="*/ 185018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4" h="187755">
                      <a:moveTo>
                        <a:pt x="86286" y="185018"/>
                      </a:moveTo>
                      <a:cubicBezTo>
                        <a:pt x="131910" y="196067"/>
                        <a:pt x="184203" y="172826"/>
                        <a:pt x="204301" y="130440"/>
                      </a:cubicBezTo>
                      <a:cubicBezTo>
                        <a:pt x="224398" y="88054"/>
                        <a:pt x="207920" y="31094"/>
                        <a:pt x="167057" y="8044"/>
                      </a:cubicBezTo>
                      <a:lnTo>
                        <a:pt x="157247" y="233"/>
                      </a:lnTo>
                      <a:cubicBezTo>
                        <a:pt x="113432" y="-1672"/>
                        <a:pt x="69141" y="8139"/>
                        <a:pt x="30183" y="28237"/>
                      </a:cubicBezTo>
                      <a:cubicBezTo>
                        <a:pt x="22659" y="32142"/>
                        <a:pt x="15229" y="36523"/>
                        <a:pt x="9800" y="43000"/>
                      </a:cubicBezTo>
                      <a:cubicBezTo>
                        <a:pt x="561" y="54240"/>
                        <a:pt x="-963" y="69956"/>
                        <a:pt x="465" y="84434"/>
                      </a:cubicBezTo>
                      <a:cubicBezTo>
                        <a:pt x="5418" y="131202"/>
                        <a:pt x="40661" y="173969"/>
                        <a:pt x="86286" y="185018"/>
                      </a:cubicBezTo>
                      <a:close/>
                    </a:path>
                  </a:pathLst>
                </a:custGeom>
                <a:solidFill>
                  <a:srgbClr val="C2D8AF"/>
                </a:solidFill>
                <a:ln w="9525" cap="flat">
                  <a:noFill/>
                  <a:prstDash val="solid"/>
                  <a:miter/>
                </a:ln>
              </p:spPr>
              <p:txBody>
                <a:bodyPr rtlCol="0" anchor="ctr"/>
                <a:lstStyle/>
                <a:p>
                  <a:endParaRPr lang="zh-CN" altLang="en-US"/>
                </a:p>
              </p:txBody>
            </p:sp>
            <p:sp>
              <p:nvSpPr>
                <p:cNvPr id="327" name="任意多边形: 形状 326">
                  <a:extLst>
                    <a:ext uri="{FF2B5EF4-FFF2-40B4-BE49-F238E27FC236}">
                      <a16:creationId xmlns:a16="http://schemas.microsoft.com/office/drawing/2014/main" id="{9653A544-1587-3D53-A956-21ADF3B45078}"/>
                    </a:ext>
                  </a:extLst>
                </p:cNvPr>
                <p:cNvSpPr/>
                <p:nvPr/>
              </p:nvSpPr>
              <p:spPr>
                <a:xfrm>
                  <a:off x="7002025" y="4456175"/>
                  <a:ext cx="204760" cy="157805"/>
                </a:xfrm>
                <a:custGeom>
                  <a:avLst/>
                  <a:gdLst>
                    <a:gd name="connsiteX0" fmla="*/ 73430 w 204760"/>
                    <a:gd name="connsiteY0" fmla="*/ 156305 h 157805"/>
                    <a:gd name="connsiteX1" fmla="*/ 194588 w 204760"/>
                    <a:gd name="connsiteY1" fmla="*/ 109347 h 157805"/>
                    <a:gd name="connsiteX2" fmla="*/ 152773 w 204760"/>
                    <a:gd name="connsiteY2" fmla="*/ 1048 h 157805"/>
                    <a:gd name="connsiteX3" fmla="*/ 144868 w 204760"/>
                    <a:gd name="connsiteY3" fmla="*/ 0 h 157805"/>
                    <a:gd name="connsiteX4" fmla="*/ 40854 w 204760"/>
                    <a:gd name="connsiteY4" fmla="*/ 23717 h 157805"/>
                    <a:gd name="connsiteX5" fmla="*/ 5421 w 204760"/>
                    <a:gd name="connsiteY5" fmla="*/ 115443 h 157805"/>
                    <a:gd name="connsiteX6" fmla="*/ 73430 w 204760"/>
                    <a:gd name="connsiteY6" fmla="*/ 156305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60" h="157805">
                      <a:moveTo>
                        <a:pt x="73430" y="156305"/>
                      </a:moveTo>
                      <a:cubicBezTo>
                        <a:pt x="118864" y="162782"/>
                        <a:pt x="170585" y="148495"/>
                        <a:pt x="194588" y="109347"/>
                      </a:cubicBezTo>
                      <a:cubicBezTo>
                        <a:pt x="218591" y="70295"/>
                        <a:pt x="198303" y="7334"/>
                        <a:pt x="152773" y="1048"/>
                      </a:cubicBezTo>
                      <a:lnTo>
                        <a:pt x="144868" y="0"/>
                      </a:lnTo>
                      <a:cubicBezTo>
                        <a:pt x="108958" y="2191"/>
                        <a:pt x="71430" y="4858"/>
                        <a:pt x="40854" y="23717"/>
                      </a:cubicBezTo>
                      <a:cubicBezTo>
                        <a:pt x="10184" y="42577"/>
                        <a:pt x="-10295" y="83153"/>
                        <a:pt x="5421" y="115443"/>
                      </a:cubicBezTo>
                      <a:cubicBezTo>
                        <a:pt x="17518" y="140303"/>
                        <a:pt x="46188" y="152400"/>
                        <a:pt x="73430" y="156305"/>
                      </a:cubicBezTo>
                      <a:close/>
                    </a:path>
                  </a:pathLst>
                </a:custGeom>
                <a:solidFill>
                  <a:srgbClr val="C2D8AF"/>
                </a:solidFill>
                <a:ln w="9525" cap="flat">
                  <a:noFill/>
                  <a:prstDash val="solid"/>
                  <a:miter/>
                </a:ln>
              </p:spPr>
              <p:txBody>
                <a:bodyPr rtlCol="0" anchor="ctr"/>
                <a:lstStyle/>
                <a:p>
                  <a:endParaRPr lang="zh-CN" altLang="en-US"/>
                </a:p>
              </p:txBody>
            </p:sp>
            <p:sp>
              <p:nvSpPr>
                <p:cNvPr id="328" name="任意多边形: 形状 327">
                  <a:extLst>
                    <a:ext uri="{FF2B5EF4-FFF2-40B4-BE49-F238E27FC236}">
                      <a16:creationId xmlns:a16="http://schemas.microsoft.com/office/drawing/2014/main" id="{F385507D-6153-3112-C8DB-3ACEB3858267}"/>
                    </a:ext>
                  </a:extLst>
                </p:cNvPr>
                <p:cNvSpPr/>
                <p:nvPr/>
              </p:nvSpPr>
              <p:spPr>
                <a:xfrm>
                  <a:off x="6618257" y="4646556"/>
                  <a:ext cx="207099" cy="166241"/>
                </a:xfrm>
                <a:custGeom>
                  <a:avLst/>
                  <a:gdLst>
                    <a:gd name="connsiteX0" fmla="*/ 16571 w 207099"/>
                    <a:gd name="connsiteY0" fmla="*/ 155473 h 166241"/>
                    <a:gd name="connsiteX1" fmla="*/ 191164 w 207099"/>
                    <a:gd name="connsiteY1" fmla="*/ 104895 h 166241"/>
                    <a:gd name="connsiteX2" fmla="*/ 194212 w 207099"/>
                    <a:gd name="connsiteY2" fmla="*/ 23647 h 166241"/>
                    <a:gd name="connsiteX3" fmla="*/ 192688 w 207099"/>
                    <a:gd name="connsiteY3" fmla="*/ 25837 h 166241"/>
                    <a:gd name="connsiteX4" fmla="*/ 139539 w 207099"/>
                    <a:gd name="connsiteY4" fmla="*/ 1072 h 166241"/>
                    <a:gd name="connsiteX5" fmla="*/ 28192 w 207099"/>
                    <a:gd name="connsiteY5" fmla="*/ 46221 h 166241"/>
                    <a:gd name="connsiteX6" fmla="*/ 16571 w 207099"/>
                    <a:gd name="connsiteY6" fmla="*/ 155473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99" h="166241">
                      <a:moveTo>
                        <a:pt x="16571" y="155473"/>
                      </a:moveTo>
                      <a:cubicBezTo>
                        <a:pt x="76864" y="181381"/>
                        <a:pt x="154017" y="158997"/>
                        <a:pt x="191164" y="104895"/>
                      </a:cubicBezTo>
                      <a:cubicBezTo>
                        <a:pt x="207833" y="80606"/>
                        <a:pt x="215262" y="44316"/>
                        <a:pt x="194212" y="23647"/>
                      </a:cubicBezTo>
                      <a:lnTo>
                        <a:pt x="192688" y="25837"/>
                      </a:lnTo>
                      <a:cubicBezTo>
                        <a:pt x="194974" y="3168"/>
                        <a:pt x="161922" y="-2738"/>
                        <a:pt x="139539" y="1072"/>
                      </a:cubicBezTo>
                      <a:cubicBezTo>
                        <a:pt x="99438" y="7930"/>
                        <a:pt x="57528" y="18122"/>
                        <a:pt x="28192" y="46221"/>
                      </a:cubicBezTo>
                      <a:cubicBezTo>
                        <a:pt x="-1241" y="74415"/>
                        <a:pt x="-11623" y="126136"/>
                        <a:pt x="16571" y="155473"/>
                      </a:cubicBezTo>
                      <a:close/>
                    </a:path>
                  </a:pathLst>
                </a:custGeom>
                <a:solidFill>
                  <a:srgbClr val="C2D8AF"/>
                </a:solidFill>
                <a:ln w="9525" cap="flat">
                  <a:noFill/>
                  <a:prstDash val="solid"/>
                  <a:miter/>
                </a:ln>
              </p:spPr>
              <p:txBody>
                <a:bodyPr rtlCol="0" anchor="ctr"/>
                <a:lstStyle/>
                <a:p>
                  <a:endParaRPr lang="zh-CN" altLang="en-US"/>
                </a:p>
              </p:txBody>
            </p:sp>
            <p:sp>
              <p:nvSpPr>
                <p:cNvPr id="329" name="任意多边形: 形状 328">
                  <a:extLst>
                    <a:ext uri="{FF2B5EF4-FFF2-40B4-BE49-F238E27FC236}">
                      <a16:creationId xmlns:a16="http://schemas.microsoft.com/office/drawing/2014/main" id="{44B50069-30AD-8961-FB91-935A6DA0D68D}"/>
                    </a:ext>
                  </a:extLst>
                </p:cNvPr>
                <p:cNvSpPr/>
                <p:nvPr/>
              </p:nvSpPr>
              <p:spPr>
                <a:xfrm>
                  <a:off x="7334818" y="4599622"/>
                  <a:ext cx="166469" cy="130081"/>
                </a:xfrm>
                <a:custGeom>
                  <a:avLst/>
                  <a:gdLst>
                    <a:gd name="connsiteX0" fmla="*/ 79346 w 166469"/>
                    <a:gd name="connsiteY0" fmla="*/ 128969 h 130081"/>
                    <a:gd name="connsiteX1" fmla="*/ 161927 w 166469"/>
                    <a:gd name="connsiteY1" fmla="*/ 87439 h 130081"/>
                    <a:gd name="connsiteX2" fmla="*/ 126589 w 166469"/>
                    <a:gd name="connsiteY2" fmla="*/ 6668 h 130081"/>
                    <a:gd name="connsiteX3" fmla="*/ 106778 w 166469"/>
                    <a:gd name="connsiteY3" fmla="*/ 0 h 130081"/>
                    <a:gd name="connsiteX4" fmla="*/ 47437 w 166469"/>
                    <a:gd name="connsiteY4" fmla="*/ 10859 h 130081"/>
                    <a:gd name="connsiteX5" fmla="*/ 383 w 166469"/>
                    <a:gd name="connsiteY5" fmla="*/ 42386 h 130081"/>
                    <a:gd name="connsiteX6" fmla="*/ 5432 w 166469"/>
                    <a:gd name="connsiteY6" fmla="*/ 68009 h 130081"/>
                    <a:gd name="connsiteX7" fmla="*/ 79346 w 166469"/>
                    <a:gd name="connsiteY7" fmla="*/ 128969 h 13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469" h="130081">
                      <a:moveTo>
                        <a:pt x="79346" y="128969"/>
                      </a:moveTo>
                      <a:cubicBezTo>
                        <a:pt x="112112" y="134684"/>
                        <a:pt x="148783" y="118015"/>
                        <a:pt x="161927" y="87439"/>
                      </a:cubicBezTo>
                      <a:cubicBezTo>
                        <a:pt x="175072" y="56864"/>
                        <a:pt x="158594" y="15812"/>
                        <a:pt x="126589" y="6668"/>
                      </a:cubicBezTo>
                      <a:lnTo>
                        <a:pt x="106778" y="0"/>
                      </a:lnTo>
                      <a:cubicBezTo>
                        <a:pt x="89728" y="11144"/>
                        <a:pt x="67725" y="9049"/>
                        <a:pt x="47437" y="10859"/>
                      </a:cubicBezTo>
                      <a:cubicBezTo>
                        <a:pt x="27148" y="12573"/>
                        <a:pt x="3717" y="22288"/>
                        <a:pt x="383" y="42386"/>
                      </a:cubicBezTo>
                      <a:cubicBezTo>
                        <a:pt x="-1045" y="51149"/>
                        <a:pt x="1717" y="60008"/>
                        <a:pt x="5432" y="68009"/>
                      </a:cubicBezTo>
                      <a:cubicBezTo>
                        <a:pt x="19148" y="98298"/>
                        <a:pt x="46675" y="123254"/>
                        <a:pt x="79346" y="128969"/>
                      </a:cubicBezTo>
                      <a:close/>
                    </a:path>
                  </a:pathLst>
                </a:custGeom>
                <a:solidFill>
                  <a:srgbClr val="C2D8AF"/>
                </a:solidFill>
                <a:ln w="9525" cap="flat">
                  <a:noFill/>
                  <a:prstDash val="solid"/>
                  <a:miter/>
                </a:ln>
              </p:spPr>
              <p:txBody>
                <a:bodyPr rtlCol="0" anchor="ctr"/>
                <a:lstStyle/>
                <a:p>
                  <a:endParaRPr lang="zh-CN" altLang="en-US"/>
                </a:p>
              </p:txBody>
            </p:sp>
            <p:sp>
              <p:nvSpPr>
                <p:cNvPr id="330" name="任意多边形: 形状 329">
                  <a:extLst>
                    <a:ext uri="{FF2B5EF4-FFF2-40B4-BE49-F238E27FC236}">
                      <a16:creationId xmlns:a16="http://schemas.microsoft.com/office/drawing/2014/main" id="{094D3D84-2252-AA49-BC87-22FDD7CE0AEB}"/>
                    </a:ext>
                  </a:extLst>
                </p:cNvPr>
                <p:cNvSpPr/>
                <p:nvPr/>
              </p:nvSpPr>
              <p:spPr>
                <a:xfrm>
                  <a:off x="7486171" y="3693033"/>
                  <a:ext cx="166469" cy="130081"/>
                </a:xfrm>
                <a:custGeom>
                  <a:avLst/>
                  <a:gdLst>
                    <a:gd name="connsiteX0" fmla="*/ 79346 w 166469"/>
                    <a:gd name="connsiteY0" fmla="*/ 128969 h 130081"/>
                    <a:gd name="connsiteX1" fmla="*/ 161927 w 166469"/>
                    <a:gd name="connsiteY1" fmla="*/ 87439 h 130081"/>
                    <a:gd name="connsiteX2" fmla="*/ 126589 w 166469"/>
                    <a:gd name="connsiteY2" fmla="*/ 6668 h 130081"/>
                    <a:gd name="connsiteX3" fmla="*/ 106777 w 166469"/>
                    <a:gd name="connsiteY3" fmla="*/ 0 h 130081"/>
                    <a:gd name="connsiteX4" fmla="*/ 47437 w 166469"/>
                    <a:gd name="connsiteY4" fmla="*/ 10858 h 130081"/>
                    <a:gd name="connsiteX5" fmla="*/ 383 w 166469"/>
                    <a:gd name="connsiteY5" fmla="*/ 42386 h 130081"/>
                    <a:gd name="connsiteX6" fmla="*/ 5432 w 166469"/>
                    <a:gd name="connsiteY6" fmla="*/ 68008 h 130081"/>
                    <a:gd name="connsiteX7" fmla="*/ 79346 w 166469"/>
                    <a:gd name="connsiteY7" fmla="*/ 128969 h 13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469" h="130081">
                      <a:moveTo>
                        <a:pt x="79346" y="128969"/>
                      </a:moveTo>
                      <a:cubicBezTo>
                        <a:pt x="112111" y="134683"/>
                        <a:pt x="148783" y="118015"/>
                        <a:pt x="161927" y="87439"/>
                      </a:cubicBezTo>
                      <a:cubicBezTo>
                        <a:pt x="175072" y="56864"/>
                        <a:pt x="158593" y="15812"/>
                        <a:pt x="126589" y="6668"/>
                      </a:cubicBezTo>
                      <a:lnTo>
                        <a:pt x="106777" y="0"/>
                      </a:lnTo>
                      <a:cubicBezTo>
                        <a:pt x="89728" y="11144"/>
                        <a:pt x="67725" y="9049"/>
                        <a:pt x="47437" y="10858"/>
                      </a:cubicBezTo>
                      <a:cubicBezTo>
                        <a:pt x="27148" y="12573"/>
                        <a:pt x="3717" y="22288"/>
                        <a:pt x="383" y="42386"/>
                      </a:cubicBezTo>
                      <a:cubicBezTo>
                        <a:pt x="-1045" y="51149"/>
                        <a:pt x="1717" y="60007"/>
                        <a:pt x="5432" y="68008"/>
                      </a:cubicBezTo>
                      <a:cubicBezTo>
                        <a:pt x="19148" y="98298"/>
                        <a:pt x="46580" y="123254"/>
                        <a:pt x="79346" y="128969"/>
                      </a:cubicBezTo>
                      <a:close/>
                    </a:path>
                  </a:pathLst>
                </a:custGeom>
                <a:solidFill>
                  <a:srgbClr val="C2D8AF"/>
                </a:solidFill>
                <a:ln w="9525" cap="flat">
                  <a:noFill/>
                  <a:prstDash val="solid"/>
                  <a:miter/>
                </a:ln>
              </p:spPr>
              <p:txBody>
                <a:bodyPr rtlCol="0" anchor="ctr"/>
                <a:lstStyle/>
                <a:p>
                  <a:endParaRPr lang="zh-CN" altLang="en-US"/>
                </a:p>
              </p:txBody>
            </p:sp>
            <p:sp>
              <p:nvSpPr>
                <p:cNvPr id="331" name="任意多边形: 形状 330">
                  <a:extLst>
                    <a:ext uri="{FF2B5EF4-FFF2-40B4-BE49-F238E27FC236}">
                      <a16:creationId xmlns:a16="http://schemas.microsoft.com/office/drawing/2014/main" id="{CBD9FE9B-FAAD-AF30-7D35-20E177AD56CF}"/>
                    </a:ext>
                  </a:extLst>
                </p:cNvPr>
                <p:cNvSpPr/>
                <p:nvPr/>
              </p:nvSpPr>
              <p:spPr>
                <a:xfrm>
                  <a:off x="6967877" y="4775332"/>
                  <a:ext cx="157535" cy="138859"/>
                </a:xfrm>
                <a:custGeom>
                  <a:avLst/>
                  <a:gdLst>
                    <a:gd name="connsiteX0" fmla="*/ 55762 w 157535"/>
                    <a:gd name="connsiteY0" fmla="*/ 137281 h 138859"/>
                    <a:gd name="connsiteX1" fmla="*/ 156156 w 157535"/>
                    <a:gd name="connsiteY1" fmla="*/ 78702 h 138859"/>
                    <a:gd name="connsiteX2" fmla="*/ 82241 w 157535"/>
                    <a:gd name="connsiteY2" fmla="*/ 1931 h 138859"/>
                    <a:gd name="connsiteX3" fmla="*/ 65859 w 157535"/>
                    <a:gd name="connsiteY3" fmla="*/ 13647 h 138859"/>
                    <a:gd name="connsiteX4" fmla="*/ 3755 w 157535"/>
                    <a:gd name="connsiteY4" fmla="*/ 52985 h 138859"/>
                    <a:gd name="connsiteX5" fmla="*/ 23853 w 157535"/>
                    <a:gd name="connsiteY5" fmla="*/ 123660 h 138859"/>
                    <a:gd name="connsiteX6" fmla="*/ 55762 w 157535"/>
                    <a:gd name="connsiteY6" fmla="*/ 137281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55762" y="137281"/>
                      </a:moveTo>
                      <a:cubicBezTo>
                        <a:pt x="97863" y="145568"/>
                        <a:pt x="146535" y="120517"/>
                        <a:pt x="156156" y="78702"/>
                      </a:cubicBezTo>
                      <a:cubicBezTo>
                        <a:pt x="165776" y="36888"/>
                        <a:pt x="123389" y="-10166"/>
                        <a:pt x="82241" y="1931"/>
                      </a:cubicBezTo>
                      <a:lnTo>
                        <a:pt x="65859" y="13647"/>
                      </a:lnTo>
                      <a:cubicBezTo>
                        <a:pt x="39665" y="11646"/>
                        <a:pt x="13090" y="28410"/>
                        <a:pt x="3755" y="52985"/>
                      </a:cubicBezTo>
                      <a:cubicBezTo>
                        <a:pt x="-5579" y="77559"/>
                        <a:pt x="2993" y="107754"/>
                        <a:pt x="23853" y="123660"/>
                      </a:cubicBezTo>
                      <a:cubicBezTo>
                        <a:pt x="33188" y="130709"/>
                        <a:pt x="44332" y="135090"/>
                        <a:pt x="55762" y="137281"/>
                      </a:cubicBezTo>
                      <a:close/>
                    </a:path>
                  </a:pathLst>
                </a:custGeom>
                <a:solidFill>
                  <a:srgbClr val="C2D8AF"/>
                </a:solidFill>
                <a:ln w="9525" cap="flat">
                  <a:noFill/>
                  <a:prstDash val="solid"/>
                  <a:miter/>
                </a:ln>
              </p:spPr>
              <p:txBody>
                <a:bodyPr rtlCol="0" anchor="ctr"/>
                <a:lstStyle/>
                <a:p>
                  <a:endParaRPr lang="zh-CN" altLang="en-US"/>
                </a:p>
              </p:txBody>
            </p:sp>
            <p:sp>
              <p:nvSpPr>
                <p:cNvPr id="332" name="任意多边形: 形状 331">
                  <a:extLst>
                    <a:ext uri="{FF2B5EF4-FFF2-40B4-BE49-F238E27FC236}">
                      <a16:creationId xmlns:a16="http://schemas.microsoft.com/office/drawing/2014/main" id="{48B90D2A-FE56-5B9B-8F6F-DFDBBFE48979}"/>
                    </a:ext>
                  </a:extLst>
                </p:cNvPr>
                <p:cNvSpPr/>
                <p:nvPr/>
              </p:nvSpPr>
              <p:spPr>
                <a:xfrm>
                  <a:off x="6126343" y="4368805"/>
                  <a:ext cx="157535" cy="138859"/>
                </a:xfrm>
                <a:custGeom>
                  <a:avLst/>
                  <a:gdLst>
                    <a:gd name="connsiteX0" fmla="*/ 55762 w 157535"/>
                    <a:gd name="connsiteY0" fmla="*/ 137281 h 138859"/>
                    <a:gd name="connsiteX1" fmla="*/ 156155 w 157535"/>
                    <a:gd name="connsiteY1" fmla="*/ 78702 h 138859"/>
                    <a:gd name="connsiteX2" fmla="*/ 82242 w 157535"/>
                    <a:gd name="connsiteY2" fmla="*/ 1931 h 138859"/>
                    <a:gd name="connsiteX3" fmla="*/ 65859 w 157535"/>
                    <a:gd name="connsiteY3" fmla="*/ 13647 h 138859"/>
                    <a:gd name="connsiteX4" fmla="*/ 3755 w 157535"/>
                    <a:gd name="connsiteY4" fmla="*/ 52985 h 138859"/>
                    <a:gd name="connsiteX5" fmla="*/ 23853 w 157535"/>
                    <a:gd name="connsiteY5" fmla="*/ 123660 h 138859"/>
                    <a:gd name="connsiteX6" fmla="*/ 55762 w 157535"/>
                    <a:gd name="connsiteY6" fmla="*/ 137281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55762" y="137281"/>
                      </a:moveTo>
                      <a:cubicBezTo>
                        <a:pt x="97862" y="145568"/>
                        <a:pt x="146535" y="120517"/>
                        <a:pt x="156155" y="78702"/>
                      </a:cubicBezTo>
                      <a:cubicBezTo>
                        <a:pt x="165776" y="36888"/>
                        <a:pt x="123390" y="-10166"/>
                        <a:pt x="82242" y="1931"/>
                      </a:cubicBezTo>
                      <a:lnTo>
                        <a:pt x="65859" y="13647"/>
                      </a:lnTo>
                      <a:cubicBezTo>
                        <a:pt x="39665" y="11646"/>
                        <a:pt x="13090" y="28410"/>
                        <a:pt x="3755" y="52985"/>
                      </a:cubicBezTo>
                      <a:cubicBezTo>
                        <a:pt x="-5579" y="77559"/>
                        <a:pt x="2994" y="107754"/>
                        <a:pt x="23853" y="123660"/>
                      </a:cubicBezTo>
                      <a:cubicBezTo>
                        <a:pt x="33093" y="130709"/>
                        <a:pt x="44332" y="135090"/>
                        <a:pt x="55762" y="137281"/>
                      </a:cubicBezTo>
                      <a:close/>
                    </a:path>
                  </a:pathLst>
                </a:custGeom>
                <a:solidFill>
                  <a:srgbClr val="C2D8AF"/>
                </a:solidFill>
                <a:ln w="9525" cap="flat">
                  <a:noFill/>
                  <a:prstDash val="solid"/>
                  <a:miter/>
                </a:ln>
              </p:spPr>
              <p:txBody>
                <a:bodyPr rtlCol="0" anchor="ctr"/>
                <a:lstStyle/>
                <a:p>
                  <a:endParaRPr lang="zh-CN" altLang="en-US"/>
                </a:p>
              </p:txBody>
            </p:sp>
          </p:grpSp>
        </p:grpSp>
      </p:grpSp>
      <p:grpSp>
        <p:nvGrpSpPr>
          <p:cNvPr id="335" name="组合 334">
            <a:extLst>
              <a:ext uri="{FF2B5EF4-FFF2-40B4-BE49-F238E27FC236}">
                <a16:creationId xmlns:a16="http://schemas.microsoft.com/office/drawing/2014/main" id="{445E55C5-F572-FDF7-B574-9C64D764348D}"/>
              </a:ext>
            </a:extLst>
          </p:cNvPr>
          <p:cNvGrpSpPr/>
          <p:nvPr userDrawn="1"/>
        </p:nvGrpSpPr>
        <p:grpSpPr>
          <a:xfrm>
            <a:off x="-64655" y="5623903"/>
            <a:ext cx="2591222" cy="1260233"/>
            <a:chOff x="-118920" y="4627954"/>
            <a:chExt cx="4695780" cy="2283779"/>
          </a:xfrm>
        </p:grpSpPr>
        <p:sp>
          <p:nvSpPr>
            <p:cNvPr id="239" name="任意多边形: 形状 238">
              <a:extLst>
                <a:ext uri="{FF2B5EF4-FFF2-40B4-BE49-F238E27FC236}">
                  <a16:creationId xmlns:a16="http://schemas.microsoft.com/office/drawing/2014/main" id="{2F304AAA-0D93-8B96-125B-C34F8B9CFFC7}"/>
                </a:ext>
              </a:extLst>
            </p:cNvPr>
            <p:cNvSpPr/>
            <p:nvPr/>
          </p:nvSpPr>
          <p:spPr>
            <a:xfrm>
              <a:off x="-13043" y="5644124"/>
              <a:ext cx="2374015" cy="1217989"/>
            </a:xfrm>
            <a:custGeom>
              <a:avLst/>
              <a:gdLst>
                <a:gd name="connsiteX0" fmla="*/ 1281875 w 1589353"/>
                <a:gd name="connsiteY0" fmla="*/ 184578 h 815418"/>
                <a:gd name="connsiteX1" fmla="*/ 528257 w 1589353"/>
                <a:gd name="connsiteY1" fmla="*/ 13985 h 815418"/>
                <a:gd name="connsiteX2" fmla="*/ 0 w 1589353"/>
                <a:gd name="connsiteY2" fmla="*/ 229631 h 815418"/>
                <a:gd name="connsiteX3" fmla="*/ 0 w 1589353"/>
                <a:gd name="connsiteY3" fmla="*/ 815418 h 815418"/>
                <a:gd name="connsiteX4" fmla="*/ 1587913 w 1589353"/>
                <a:gd name="connsiteY4" fmla="*/ 815418 h 815418"/>
                <a:gd name="connsiteX5" fmla="*/ 1589341 w 1589353"/>
                <a:gd name="connsiteY5" fmla="*/ 779223 h 815418"/>
                <a:gd name="connsiteX6" fmla="*/ 1281875 w 1589353"/>
                <a:gd name="connsiteY6" fmla="*/ 184578 h 815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9353" h="815418">
                  <a:moveTo>
                    <a:pt x="1281875" y="184578"/>
                  </a:moveTo>
                  <a:cubicBezTo>
                    <a:pt x="1070801" y="24748"/>
                    <a:pt x="789527" y="-28402"/>
                    <a:pt x="528257" y="13985"/>
                  </a:cubicBezTo>
                  <a:cubicBezTo>
                    <a:pt x="338900" y="44750"/>
                    <a:pt x="159925" y="122665"/>
                    <a:pt x="0" y="229631"/>
                  </a:cubicBezTo>
                  <a:lnTo>
                    <a:pt x="0" y="815418"/>
                  </a:lnTo>
                  <a:lnTo>
                    <a:pt x="1587913" y="815418"/>
                  </a:lnTo>
                  <a:cubicBezTo>
                    <a:pt x="1588770" y="803322"/>
                    <a:pt x="1589246" y="791320"/>
                    <a:pt x="1589341" y="779223"/>
                  </a:cubicBezTo>
                  <a:cubicBezTo>
                    <a:pt x="1590770" y="547861"/>
                    <a:pt x="1466279" y="324309"/>
                    <a:pt x="1281875" y="184578"/>
                  </a:cubicBezTo>
                  <a:close/>
                </a:path>
              </a:pathLst>
            </a:custGeom>
            <a:solidFill>
              <a:srgbClr val="F79087"/>
            </a:solidFill>
            <a:ln w="9525" cap="flat">
              <a:noFill/>
              <a:prstDash val="solid"/>
              <a:miter/>
            </a:ln>
          </p:spPr>
          <p:txBody>
            <a:bodyPr rtlCol="0" anchor="ctr"/>
            <a:lstStyle/>
            <a:p>
              <a:endParaRPr lang="zh-CN" altLang="en-US"/>
            </a:p>
          </p:txBody>
        </p:sp>
        <p:sp>
          <p:nvSpPr>
            <p:cNvPr id="333" name="任意多边形: 形状 332">
              <a:extLst>
                <a:ext uri="{FF2B5EF4-FFF2-40B4-BE49-F238E27FC236}">
                  <a16:creationId xmlns:a16="http://schemas.microsoft.com/office/drawing/2014/main" id="{0F0481DF-3C5B-176B-ECF6-019B8E6EA7E8}"/>
                </a:ext>
              </a:extLst>
            </p:cNvPr>
            <p:cNvSpPr/>
            <p:nvPr/>
          </p:nvSpPr>
          <p:spPr>
            <a:xfrm>
              <a:off x="-118920" y="4627954"/>
              <a:ext cx="4695780" cy="2283779"/>
            </a:xfrm>
            <a:custGeom>
              <a:avLst/>
              <a:gdLst>
                <a:gd name="connsiteX0" fmla="*/ 3096863 w 3143726"/>
                <a:gd name="connsiteY0" fmla="*/ 1528942 h 1528942"/>
                <a:gd name="connsiteX1" fmla="*/ 2352485 w 3143726"/>
                <a:gd name="connsiteY1" fmla="*/ 446426 h 1528942"/>
                <a:gd name="connsiteX2" fmla="*/ 897922 w 3143726"/>
                <a:gd name="connsiteY2" fmla="*/ 49138 h 1528942"/>
                <a:gd name="connsiteX3" fmla="*/ 10668 w 3143726"/>
                <a:gd name="connsiteY3" fmla="*/ 189441 h 1528942"/>
                <a:gd name="connsiteX4" fmla="*/ 0 w 3143726"/>
                <a:gd name="connsiteY4" fmla="*/ 143055 h 1528942"/>
                <a:gd name="connsiteX5" fmla="*/ 896207 w 3143726"/>
                <a:gd name="connsiteY5" fmla="*/ 1608 h 1528942"/>
                <a:gd name="connsiteX6" fmla="*/ 2379059 w 3143726"/>
                <a:gd name="connsiteY6" fmla="*/ 406992 h 1528942"/>
                <a:gd name="connsiteX7" fmla="*/ 3143726 w 3143726"/>
                <a:gd name="connsiteY7" fmla="*/ 1520846 h 1528942"/>
                <a:gd name="connsiteX8" fmla="*/ 3096863 w 3143726"/>
                <a:gd name="connsiteY8" fmla="*/ 1528942 h 152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43726" h="1528942">
                  <a:moveTo>
                    <a:pt x="3096863" y="1528942"/>
                  </a:moveTo>
                  <a:cubicBezTo>
                    <a:pt x="3024378" y="1111175"/>
                    <a:pt x="2753106" y="716650"/>
                    <a:pt x="2352485" y="446426"/>
                  </a:cubicBezTo>
                  <a:cubicBezTo>
                    <a:pt x="1950625" y="175344"/>
                    <a:pt x="1420463" y="30564"/>
                    <a:pt x="897922" y="49138"/>
                  </a:cubicBezTo>
                  <a:cubicBezTo>
                    <a:pt x="592169" y="59997"/>
                    <a:pt x="291941" y="124385"/>
                    <a:pt x="10668" y="189441"/>
                  </a:cubicBezTo>
                  <a:lnTo>
                    <a:pt x="0" y="143055"/>
                  </a:lnTo>
                  <a:cubicBezTo>
                    <a:pt x="283559" y="77522"/>
                    <a:pt x="586264" y="12562"/>
                    <a:pt x="896207" y="1608"/>
                  </a:cubicBezTo>
                  <a:cubicBezTo>
                    <a:pt x="1428464" y="-17251"/>
                    <a:pt x="1969008" y="130481"/>
                    <a:pt x="2379059" y="406992"/>
                  </a:cubicBezTo>
                  <a:cubicBezTo>
                    <a:pt x="2790349" y="684360"/>
                    <a:pt x="3069050" y="1090411"/>
                    <a:pt x="3143726" y="1520846"/>
                  </a:cubicBezTo>
                  <a:lnTo>
                    <a:pt x="3096863" y="1528942"/>
                  </a:lnTo>
                  <a:close/>
                </a:path>
              </a:pathLst>
            </a:custGeom>
            <a:solidFill>
              <a:srgbClr val="6D332B">
                <a:alpha val="7000"/>
              </a:srgbClr>
            </a:solidFill>
            <a:ln w="9525" cap="flat">
              <a:noFill/>
              <a:prstDash val="solid"/>
              <a:miter/>
            </a:ln>
          </p:spPr>
          <p:txBody>
            <a:bodyPr rtlCol="0" anchor="ctr"/>
            <a:lstStyle/>
            <a:p>
              <a:endParaRPr lang="zh-CN" altLang="en-US"/>
            </a:p>
          </p:txBody>
        </p:sp>
      </p:grpSp>
      <p:sp>
        <p:nvSpPr>
          <p:cNvPr id="2" name="矩形: 圆角 1">
            <a:extLst>
              <a:ext uri="{FF2B5EF4-FFF2-40B4-BE49-F238E27FC236}">
                <a16:creationId xmlns:a16="http://schemas.microsoft.com/office/drawing/2014/main" id="{761C33F7-C51F-F9F6-A272-C4A9AFA88D9F}"/>
              </a:ext>
            </a:extLst>
          </p:cNvPr>
          <p:cNvSpPr/>
          <p:nvPr userDrawn="1"/>
        </p:nvSpPr>
        <p:spPr>
          <a:xfrm>
            <a:off x="652666" y="881200"/>
            <a:ext cx="10886668" cy="5607126"/>
          </a:xfrm>
          <a:prstGeom prst="roundRect">
            <a:avLst>
              <a:gd name="adj" fmla="val 2775"/>
            </a:avLst>
          </a:prstGeom>
          <a:noFill/>
          <a:ln w="12700" cap="flat">
            <a:solidFill>
              <a:schemeClr val="tx1">
                <a:lumMod val="75000"/>
                <a:lumOff val="25000"/>
              </a:schemeClr>
            </a:solidFill>
            <a:prstDash val="solid"/>
            <a:miter/>
          </a:ln>
        </p:spPr>
        <p:txBody>
          <a:bodyPr rtlCol="0" anchor="ctr"/>
          <a:lstStyle/>
          <a:p>
            <a:endParaRPr lang="zh-CN" altLang="en-US"/>
          </a:p>
        </p:txBody>
      </p:sp>
      <p:sp>
        <p:nvSpPr>
          <p:cNvPr id="3" name="Rounded Rectangle 31+">
            <a:extLst>
              <a:ext uri="{FF2B5EF4-FFF2-40B4-BE49-F238E27FC236}">
                <a16:creationId xmlns:a16="http://schemas.microsoft.com/office/drawing/2014/main" id="{75593F3B-EAD3-7C80-B027-8809BD813F40}"/>
              </a:ext>
            </a:extLst>
          </p:cNvPr>
          <p:cNvSpPr/>
          <p:nvPr userDrawn="1"/>
        </p:nvSpPr>
        <p:spPr>
          <a:xfrm>
            <a:off x="652666" y="369673"/>
            <a:ext cx="10886668" cy="583728"/>
          </a:xfrm>
          <a:prstGeom prst="roundRect">
            <a:avLst>
              <a:gd name="adj" fmla="val 21554"/>
            </a:avLst>
          </a:prstGeom>
          <a:solidFill>
            <a:srgbClr val="FEE2AC"/>
          </a:solidFill>
          <a:ln w="25400" cap="flat">
            <a:solidFill>
              <a:schemeClr val="tx1">
                <a:lumMod val="75000"/>
                <a:lumOff val="25000"/>
              </a:schemeClr>
            </a:solidFill>
            <a:prstDash val="solid"/>
            <a:miter/>
          </a:ln>
        </p:spPr>
        <p:txBody>
          <a:bodyPr rtlCol="0" anchor="ctr"/>
          <a:lstStyle/>
          <a:p>
            <a:endParaRPr lang="zh-CN" altLang="en-US"/>
          </a:p>
        </p:txBody>
      </p:sp>
      <p:sp>
        <p:nvSpPr>
          <p:cNvPr id="4" name="矩形: 圆角 3">
            <a:extLst>
              <a:ext uri="{FF2B5EF4-FFF2-40B4-BE49-F238E27FC236}">
                <a16:creationId xmlns:a16="http://schemas.microsoft.com/office/drawing/2014/main" id="{E8EDEE8D-B2A0-E22B-9B35-0873BF62AAFA}"/>
              </a:ext>
            </a:extLst>
          </p:cNvPr>
          <p:cNvSpPr/>
          <p:nvPr userDrawn="1"/>
        </p:nvSpPr>
        <p:spPr>
          <a:xfrm>
            <a:off x="3220488" y="369673"/>
            <a:ext cx="5751024" cy="583728"/>
          </a:xfrm>
          <a:prstGeom prst="roundRect">
            <a:avLst>
              <a:gd name="adj" fmla="val 50000"/>
            </a:avLst>
          </a:prstGeom>
          <a:solidFill>
            <a:schemeClr val="bg1"/>
          </a:solidFill>
          <a:ln w="25400" cap="flat">
            <a:solidFill>
              <a:schemeClr val="tx1">
                <a:lumMod val="75000"/>
                <a:lumOff val="25000"/>
              </a:schemeClr>
            </a:solidFill>
            <a:prstDash val="solid"/>
            <a:miter/>
          </a:ln>
        </p:spPr>
        <p:txBody>
          <a:bodyPr rtlCol="0" anchor="ctr"/>
          <a:lstStyle/>
          <a:p>
            <a:endParaRPr lang="zh-CN" altLang="en-US"/>
          </a:p>
        </p:txBody>
      </p:sp>
      <p:sp>
        <p:nvSpPr>
          <p:cNvPr id="354" name="任意多边形: 形状 353">
            <a:extLst>
              <a:ext uri="{FF2B5EF4-FFF2-40B4-BE49-F238E27FC236}">
                <a16:creationId xmlns:a16="http://schemas.microsoft.com/office/drawing/2014/main" id="{0E2515D0-D9EF-D655-35C1-57101F8F5019}"/>
              </a:ext>
            </a:extLst>
          </p:cNvPr>
          <p:cNvSpPr/>
          <p:nvPr userDrawn="1"/>
        </p:nvSpPr>
        <p:spPr>
          <a:xfrm flipV="1">
            <a:off x="-5423" y="0"/>
            <a:ext cx="1935824" cy="1588190"/>
          </a:xfrm>
          <a:custGeom>
            <a:avLst/>
            <a:gdLst>
              <a:gd name="connsiteX0" fmla="*/ 3905060 w 4330636"/>
              <a:gd name="connsiteY0" fmla="*/ 2537864 h 3552943"/>
              <a:gd name="connsiteX1" fmla="*/ 2518601 w 4330636"/>
              <a:gd name="connsiteY1" fmla="*/ 2367271 h 3552943"/>
              <a:gd name="connsiteX2" fmla="*/ 2167700 w 4330636"/>
              <a:gd name="connsiteY2" fmla="*/ 2599014 h 3552943"/>
              <a:gd name="connsiteX3" fmla="*/ 1261110 w 4330636"/>
              <a:gd name="connsiteY3" fmla="*/ 2423088 h 3552943"/>
              <a:gd name="connsiteX4" fmla="*/ 1204436 w 4330636"/>
              <a:gd name="connsiteY4" fmla="*/ 1553074 h 3552943"/>
              <a:gd name="connsiteX5" fmla="*/ 1231868 w 4330636"/>
              <a:gd name="connsiteY5" fmla="*/ 963381 h 3552943"/>
              <a:gd name="connsiteX6" fmla="*/ 928497 w 4330636"/>
              <a:gd name="connsiteY6" fmla="*/ 150137 h 3552943"/>
              <a:gd name="connsiteX7" fmla="*/ 261938 w 4330636"/>
              <a:gd name="connsiteY7" fmla="*/ 22597 h 3552943"/>
              <a:gd name="connsiteX8" fmla="*/ 0 w 4330636"/>
              <a:gd name="connsiteY8" fmla="*/ 113085 h 3552943"/>
              <a:gd name="connsiteX9" fmla="*/ 0 w 4330636"/>
              <a:gd name="connsiteY9" fmla="*/ 3552943 h 3552943"/>
              <a:gd name="connsiteX10" fmla="*/ 4330637 w 4330636"/>
              <a:gd name="connsiteY10" fmla="*/ 3552943 h 3552943"/>
              <a:gd name="connsiteX11" fmla="*/ 4297680 w 4330636"/>
              <a:gd name="connsiteY11" fmla="*/ 3334345 h 3552943"/>
              <a:gd name="connsiteX12" fmla="*/ 3905060 w 4330636"/>
              <a:gd name="connsiteY12" fmla="*/ 2537864 h 3552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0636" h="3552943">
                <a:moveTo>
                  <a:pt x="3905060" y="2537864"/>
                </a:moveTo>
                <a:cubicBezTo>
                  <a:pt x="3549682" y="2184296"/>
                  <a:pt x="2949035" y="2110477"/>
                  <a:pt x="2518601" y="2367271"/>
                </a:cubicBezTo>
                <a:cubicBezTo>
                  <a:pt x="2398205" y="2439185"/>
                  <a:pt x="2291429" y="2533006"/>
                  <a:pt x="2167700" y="2599014"/>
                </a:cubicBezTo>
                <a:cubicBezTo>
                  <a:pt x="1869091" y="2758272"/>
                  <a:pt x="1443800" y="2707885"/>
                  <a:pt x="1261110" y="2423088"/>
                </a:cubicBezTo>
                <a:cubicBezTo>
                  <a:pt x="1100614" y="2172866"/>
                  <a:pt x="1167098" y="1847968"/>
                  <a:pt x="1204436" y="1553074"/>
                </a:cubicBezTo>
                <a:cubicBezTo>
                  <a:pt x="1229106" y="1357621"/>
                  <a:pt x="1238345" y="1160263"/>
                  <a:pt x="1231868" y="963381"/>
                </a:cubicBezTo>
                <a:cubicBezTo>
                  <a:pt x="1222058" y="664868"/>
                  <a:pt x="1160431" y="338351"/>
                  <a:pt x="928497" y="150137"/>
                </a:cubicBezTo>
                <a:cubicBezTo>
                  <a:pt x="746760" y="2690"/>
                  <a:pt x="490538" y="-27885"/>
                  <a:pt x="261938" y="22597"/>
                </a:cubicBezTo>
                <a:cubicBezTo>
                  <a:pt x="171260" y="42600"/>
                  <a:pt x="84106" y="74127"/>
                  <a:pt x="0" y="113085"/>
                </a:cubicBezTo>
                <a:lnTo>
                  <a:pt x="0" y="3552943"/>
                </a:lnTo>
                <a:lnTo>
                  <a:pt x="4330637" y="3552943"/>
                </a:lnTo>
                <a:cubicBezTo>
                  <a:pt x="4322636" y="3479696"/>
                  <a:pt x="4311968" y="3406830"/>
                  <a:pt x="4297680" y="3334345"/>
                </a:cubicBezTo>
                <a:cubicBezTo>
                  <a:pt x="4239673" y="3039546"/>
                  <a:pt x="4118039" y="2749795"/>
                  <a:pt x="3905060" y="2537864"/>
                </a:cubicBezTo>
                <a:close/>
              </a:path>
            </a:pathLst>
          </a:custGeom>
          <a:solidFill>
            <a:srgbClr val="F79087"/>
          </a:solidFill>
          <a:ln w="9525" cap="flat">
            <a:noFill/>
            <a:prstDash val="solid"/>
            <a:miter/>
          </a:ln>
        </p:spPr>
        <p:txBody>
          <a:bodyPr rtlCol="0" anchor="ctr"/>
          <a:lstStyle/>
          <a:p>
            <a:endParaRPr lang="zh-CN" altLang="en-US"/>
          </a:p>
        </p:txBody>
      </p:sp>
      <p:sp>
        <p:nvSpPr>
          <p:cNvPr id="240" name="任意多边形: 形状 239">
            <a:extLst>
              <a:ext uri="{FF2B5EF4-FFF2-40B4-BE49-F238E27FC236}">
                <a16:creationId xmlns:a16="http://schemas.microsoft.com/office/drawing/2014/main" id="{C3EBE977-1437-2D53-A95A-2429DD11C2A1}"/>
              </a:ext>
            </a:extLst>
          </p:cNvPr>
          <p:cNvSpPr/>
          <p:nvPr userDrawn="1"/>
        </p:nvSpPr>
        <p:spPr>
          <a:xfrm>
            <a:off x="9453332" y="770"/>
            <a:ext cx="1439534" cy="758882"/>
          </a:xfrm>
          <a:custGeom>
            <a:avLst/>
            <a:gdLst>
              <a:gd name="connsiteX0" fmla="*/ 131170 w 1527478"/>
              <a:gd name="connsiteY0" fmla="*/ 455486 h 805243"/>
              <a:gd name="connsiteX1" fmla="*/ 681525 w 1527478"/>
              <a:gd name="connsiteY1" fmla="*/ 773621 h 805243"/>
              <a:gd name="connsiteX2" fmla="*/ 893552 w 1527478"/>
              <a:gd name="connsiteY2" fmla="*/ 805244 h 805243"/>
              <a:gd name="connsiteX3" fmla="*/ 1487911 w 1527478"/>
              <a:gd name="connsiteY3" fmla="*/ 348234 h 805243"/>
              <a:gd name="connsiteX4" fmla="*/ 1520392 w 1527478"/>
              <a:gd name="connsiteY4" fmla="*/ 0 h 805243"/>
              <a:gd name="connsiteX5" fmla="*/ 8108 w 1527478"/>
              <a:gd name="connsiteY5" fmla="*/ 0 h 805243"/>
              <a:gd name="connsiteX6" fmla="*/ 131170 w 1527478"/>
              <a:gd name="connsiteY6" fmla="*/ 455486 h 80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478" h="805243">
                <a:moveTo>
                  <a:pt x="131170" y="455486"/>
                </a:moveTo>
                <a:cubicBezTo>
                  <a:pt x="266045" y="623792"/>
                  <a:pt x="472642" y="719900"/>
                  <a:pt x="681525" y="773621"/>
                </a:cubicBezTo>
                <a:cubicBezTo>
                  <a:pt x="750962" y="791432"/>
                  <a:pt x="821924" y="805244"/>
                  <a:pt x="893552" y="805244"/>
                </a:cubicBezTo>
                <a:cubicBezTo>
                  <a:pt x="1160442" y="805244"/>
                  <a:pt x="1402472" y="601028"/>
                  <a:pt x="1487911" y="348234"/>
                </a:cubicBezTo>
                <a:cubicBezTo>
                  <a:pt x="1525631" y="236792"/>
                  <a:pt x="1536203" y="116586"/>
                  <a:pt x="1520392" y="0"/>
                </a:cubicBezTo>
                <a:lnTo>
                  <a:pt x="8108" y="0"/>
                </a:lnTo>
                <a:cubicBezTo>
                  <a:pt x="-20944" y="156019"/>
                  <a:pt x="29920" y="329184"/>
                  <a:pt x="131170" y="455486"/>
                </a:cubicBezTo>
                <a:close/>
              </a:path>
            </a:pathLst>
          </a:custGeom>
          <a:solidFill>
            <a:srgbClr val="C2D8AF"/>
          </a:solidFill>
          <a:ln w="9525" cap="flat">
            <a:noFill/>
            <a:prstDash val="solid"/>
            <a:miter/>
          </a:ln>
        </p:spPr>
        <p:txBody>
          <a:bodyPr rtlCol="0" anchor="ctr"/>
          <a:lstStyle/>
          <a:p>
            <a:endParaRPr lang="zh-CN" altLang="en-US"/>
          </a:p>
        </p:txBody>
      </p:sp>
      <p:sp>
        <p:nvSpPr>
          <p:cNvPr id="403" name="任意多边形: 形状 402">
            <a:extLst>
              <a:ext uri="{FF2B5EF4-FFF2-40B4-BE49-F238E27FC236}">
                <a16:creationId xmlns:a16="http://schemas.microsoft.com/office/drawing/2014/main" id="{B1346575-6841-8331-6EE1-9AB7FAF1CE28}"/>
              </a:ext>
            </a:extLst>
          </p:cNvPr>
          <p:cNvSpPr/>
          <p:nvPr userDrawn="1"/>
        </p:nvSpPr>
        <p:spPr>
          <a:xfrm>
            <a:off x="11374686" y="0"/>
            <a:ext cx="817314" cy="962976"/>
          </a:xfrm>
          <a:custGeom>
            <a:avLst/>
            <a:gdLst>
              <a:gd name="connsiteX0" fmla="*/ 0 w 817314"/>
              <a:gd name="connsiteY0" fmla="*/ 0 h 962976"/>
              <a:gd name="connsiteX1" fmla="*/ 47503 w 817314"/>
              <a:gd name="connsiteY1" fmla="*/ 0 h 962976"/>
              <a:gd name="connsiteX2" fmla="*/ 49630 w 817314"/>
              <a:gd name="connsiteY2" fmla="*/ 49122 h 962976"/>
              <a:gd name="connsiteX3" fmla="*/ 396575 w 817314"/>
              <a:gd name="connsiteY3" fmla="*/ 662886 h 962976"/>
              <a:gd name="connsiteX4" fmla="*/ 707986 w 817314"/>
              <a:gd name="connsiteY4" fmla="*/ 864027 h 962976"/>
              <a:gd name="connsiteX5" fmla="*/ 817314 w 817314"/>
              <a:gd name="connsiteY5" fmla="*/ 911770 h 962976"/>
              <a:gd name="connsiteX6" fmla="*/ 817314 w 817314"/>
              <a:gd name="connsiteY6" fmla="*/ 962976 h 962976"/>
              <a:gd name="connsiteX7" fmla="*/ 809330 w 817314"/>
              <a:gd name="connsiteY7" fmla="*/ 960161 h 962976"/>
              <a:gd name="connsiteX8" fmla="*/ 365619 w 817314"/>
              <a:gd name="connsiteY8" fmla="*/ 698986 h 962976"/>
              <a:gd name="connsiteX9" fmla="*/ 2199 w 817314"/>
              <a:gd name="connsiteY9" fmla="*/ 52686 h 962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7314" h="962976">
                <a:moveTo>
                  <a:pt x="0" y="0"/>
                </a:moveTo>
                <a:lnTo>
                  <a:pt x="47503" y="0"/>
                </a:lnTo>
                <a:lnTo>
                  <a:pt x="49630" y="49122"/>
                </a:lnTo>
                <a:cubicBezTo>
                  <a:pt x="75535" y="270426"/>
                  <a:pt x="198337" y="492508"/>
                  <a:pt x="396575" y="662886"/>
                </a:cubicBezTo>
                <a:cubicBezTo>
                  <a:pt x="486658" y="740289"/>
                  <a:pt x="591582" y="807779"/>
                  <a:pt x="707986" y="864027"/>
                </a:cubicBezTo>
                <a:lnTo>
                  <a:pt x="817314" y="911770"/>
                </a:lnTo>
                <a:lnTo>
                  <a:pt x="817314" y="962976"/>
                </a:lnTo>
                <a:lnTo>
                  <a:pt x="809330" y="960161"/>
                </a:lnTo>
                <a:cubicBezTo>
                  <a:pt x="639987" y="893463"/>
                  <a:pt x="489349" y="805333"/>
                  <a:pt x="365619" y="698986"/>
                </a:cubicBezTo>
                <a:cubicBezTo>
                  <a:pt x="157736" y="520320"/>
                  <a:pt x="29095" y="286416"/>
                  <a:pt x="2199" y="52686"/>
                </a:cubicBezTo>
                <a:close/>
              </a:path>
            </a:pathLst>
          </a:custGeom>
          <a:solidFill>
            <a:srgbClr val="F79087"/>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spTree>
    <p:extLst>
      <p:ext uri="{BB962C8B-B14F-4D97-AF65-F5344CB8AC3E}">
        <p14:creationId xmlns:p14="http://schemas.microsoft.com/office/powerpoint/2010/main" val="204429832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C478079-BC48-7CB8-57AF-ACC6DC5DB7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003279F-D55C-79EA-3D42-4E40E955EF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A999758-B32A-5EF7-8C5B-6F3D55EB3A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D23E31-2E72-4C3D-B2C1-1F9AF31D2D73}" type="datetimeFigureOut">
              <a:rPr lang="zh-CN" altLang="en-US" smtClean="0"/>
              <a:t>2024/9/24</a:t>
            </a:fld>
            <a:endParaRPr lang="zh-CN" altLang="en-US"/>
          </a:p>
        </p:txBody>
      </p:sp>
      <p:sp>
        <p:nvSpPr>
          <p:cNvPr id="5" name="页脚占位符 4">
            <a:extLst>
              <a:ext uri="{FF2B5EF4-FFF2-40B4-BE49-F238E27FC236}">
                <a16:creationId xmlns:a16="http://schemas.microsoft.com/office/drawing/2014/main" id="{1B51BE6E-45E5-5188-1109-687D974403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A8A5778-E44D-C0C2-BBE3-5E523DBA6E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AA7B4A-2F3A-4F40-850E-04D82E0EC56A}" type="slidenum">
              <a:rPr lang="zh-CN" altLang="en-US" smtClean="0"/>
              <a:t>‹#›</a:t>
            </a:fld>
            <a:endParaRPr lang="zh-CN" altLang="en-US"/>
          </a:p>
        </p:txBody>
      </p:sp>
    </p:spTree>
    <p:extLst>
      <p:ext uri="{BB962C8B-B14F-4D97-AF65-F5344CB8AC3E}">
        <p14:creationId xmlns:p14="http://schemas.microsoft.com/office/powerpoint/2010/main" val="1507158251"/>
      </p:ext>
    </p:extLst>
  </p:cSld>
  <p:clrMap bg1="lt1" tx1="dk1" bg2="lt2" tx2="dk2" accent1="accent1" accent2="accent2" accent3="accent3" accent4="accent4" accent5="accent5" accent6="accent6" hlink="hlink" folHlink="folHlink"/>
  <p:sldLayoutIdLst>
    <p:sldLayoutId id="2147483660" r:id="rId1"/>
    <p:sldLayoutId id="2147483661"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windriver.com/products/vxworks"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hyperlink" Target="https://www.windriver.com/products/vxwork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www.windriver.com/products/vxworks"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webp"/><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www.rt-thread.org/" TargetMode="External"/><Relationship Id="rId3" Type="http://schemas.openxmlformats.org/officeDocument/2006/relationships/hyperlink" Target="https://www.geeksforgeeks.org/real-time-operating-system-rtos/" TargetMode="External"/><Relationship Id="rId7" Type="http://schemas.openxmlformats.org/officeDocument/2006/relationships/hyperlink" Target="https://medium.com/@ghosalarjun/rtos-and-rt-linux-da20d994ae3e"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hyperlink" Target="https://doc.embedfire.com/linux/rk356x/quick_start/zh/latest/quick_start/rt-linux/rt-linux.html" TargetMode="External"/><Relationship Id="rId5" Type="http://schemas.openxmlformats.org/officeDocument/2006/relationships/hyperlink" Target="https://www.windriver.com/products/vxworks" TargetMode="External"/><Relationship Id="rId4" Type="http://schemas.openxmlformats.org/officeDocument/2006/relationships/hyperlink" Target="https://www.windriver.com/solutions/learning/rtos"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webp"/><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windriver.com/products/vxworks"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任意多边形: 形状 353">
            <a:extLst>
              <a:ext uri="{FF2B5EF4-FFF2-40B4-BE49-F238E27FC236}">
                <a16:creationId xmlns:a16="http://schemas.microsoft.com/office/drawing/2014/main" id="{0E2515D0-D9EF-D655-35C1-57101F8F5019}"/>
              </a:ext>
            </a:extLst>
          </p:cNvPr>
          <p:cNvSpPr/>
          <p:nvPr/>
        </p:nvSpPr>
        <p:spPr>
          <a:xfrm flipV="1">
            <a:off x="-5424" y="0"/>
            <a:ext cx="2676971" cy="2196242"/>
          </a:xfrm>
          <a:custGeom>
            <a:avLst/>
            <a:gdLst>
              <a:gd name="connsiteX0" fmla="*/ 3905060 w 4330636"/>
              <a:gd name="connsiteY0" fmla="*/ 2537864 h 3552943"/>
              <a:gd name="connsiteX1" fmla="*/ 2518601 w 4330636"/>
              <a:gd name="connsiteY1" fmla="*/ 2367271 h 3552943"/>
              <a:gd name="connsiteX2" fmla="*/ 2167700 w 4330636"/>
              <a:gd name="connsiteY2" fmla="*/ 2599014 h 3552943"/>
              <a:gd name="connsiteX3" fmla="*/ 1261110 w 4330636"/>
              <a:gd name="connsiteY3" fmla="*/ 2423088 h 3552943"/>
              <a:gd name="connsiteX4" fmla="*/ 1204436 w 4330636"/>
              <a:gd name="connsiteY4" fmla="*/ 1553074 h 3552943"/>
              <a:gd name="connsiteX5" fmla="*/ 1231868 w 4330636"/>
              <a:gd name="connsiteY5" fmla="*/ 963381 h 3552943"/>
              <a:gd name="connsiteX6" fmla="*/ 928497 w 4330636"/>
              <a:gd name="connsiteY6" fmla="*/ 150137 h 3552943"/>
              <a:gd name="connsiteX7" fmla="*/ 261938 w 4330636"/>
              <a:gd name="connsiteY7" fmla="*/ 22597 h 3552943"/>
              <a:gd name="connsiteX8" fmla="*/ 0 w 4330636"/>
              <a:gd name="connsiteY8" fmla="*/ 113085 h 3552943"/>
              <a:gd name="connsiteX9" fmla="*/ 0 w 4330636"/>
              <a:gd name="connsiteY9" fmla="*/ 3552943 h 3552943"/>
              <a:gd name="connsiteX10" fmla="*/ 4330637 w 4330636"/>
              <a:gd name="connsiteY10" fmla="*/ 3552943 h 3552943"/>
              <a:gd name="connsiteX11" fmla="*/ 4297680 w 4330636"/>
              <a:gd name="connsiteY11" fmla="*/ 3334345 h 3552943"/>
              <a:gd name="connsiteX12" fmla="*/ 3905060 w 4330636"/>
              <a:gd name="connsiteY12" fmla="*/ 2537864 h 3552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0636" h="3552943">
                <a:moveTo>
                  <a:pt x="3905060" y="2537864"/>
                </a:moveTo>
                <a:cubicBezTo>
                  <a:pt x="3549682" y="2184296"/>
                  <a:pt x="2949035" y="2110477"/>
                  <a:pt x="2518601" y="2367271"/>
                </a:cubicBezTo>
                <a:cubicBezTo>
                  <a:pt x="2398205" y="2439185"/>
                  <a:pt x="2291429" y="2533006"/>
                  <a:pt x="2167700" y="2599014"/>
                </a:cubicBezTo>
                <a:cubicBezTo>
                  <a:pt x="1869091" y="2758272"/>
                  <a:pt x="1443800" y="2707885"/>
                  <a:pt x="1261110" y="2423088"/>
                </a:cubicBezTo>
                <a:cubicBezTo>
                  <a:pt x="1100614" y="2172866"/>
                  <a:pt x="1167098" y="1847968"/>
                  <a:pt x="1204436" y="1553074"/>
                </a:cubicBezTo>
                <a:cubicBezTo>
                  <a:pt x="1229106" y="1357621"/>
                  <a:pt x="1238345" y="1160263"/>
                  <a:pt x="1231868" y="963381"/>
                </a:cubicBezTo>
                <a:cubicBezTo>
                  <a:pt x="1222058" y="664868"/>
                  <a:pt x="1160431" y="338351"/>
                  <a:pt x="928497" y="150137"/>
                </a:cubicBezTo>
                <a:cubicBezTo>
                  <a:pt x="746760" y="2690"/>
                  <a:pt x="490538" y="-27885"/>
                  <a:pt x="261938" y="22597"/>
                </a:cubicBezTo>
                <a:cubicBezTo>
                  <a:pt x="171260" y="42600"/>
                  <a:pt x="84106" y="74127"/>
                  <a:pt x="0" y="113085"/>
                </a:cubicBezTo>
                <a:lnTo>
                  <a:pt x="0" y="3552943"/>
                </a:lnTo>
                <a:lnTo>
                  <a:pt x="4330637" y="3552943"/>
                </a:lnTo>
                <a:cubicBezTo>
                  <a:pt x="4322636" y="3479696"/>
                  <a:pt x="4311968" y="3406830"/>
                  <a:pt x="4297680" y="3334345"/>
                </a:cubicBezTo>
                <a:cubicBezTo>
                  <a:pt x="4239673" y="3039546"/>
                  <a:pt x="4118039" y="2749795"/>
                  <a:pt x="3905060" y="2537864"/>
                </a:cubicBezTo>
                <a:close/>
              </a:path>
            </a:pathLst>
          </a:custGeom>
          <a:solidFill>
            <a:srgbClr val="F79087"/>
          </a:solidFill>
          <a:ln w="9525" cap="flat">
            <a:noFill/>
            <a:prstDash val="solid"/>
            <a:miter/>
          </a:ln>
        </p:spPr>
        <p:txBody>
          <a:bodyPr rtlCol="0" anchor="ctr"/>
          <a:lstStyle/>
          <a:p>
            <a:endParaRPr lang="zh-CN" altLang="en-US"/>
          </a:p>
        </p:txBody>
      </p:sp>
      <p:sp>
        <p:nvSpPr>
          <p:cNvPr id="240" name="任意多边形: 形状 239">
            <a:extLst>
              <a:ext uri="{FF2B5EF4-FFF2-40B4-BE49-F238E27FC236}">
                <a16:creationId xmlns:a16="http://schemas.microsoft.com/office/drawing/2014/main" id="{C3EBE977-1437-2D53-A95A-2429DD11C2A1}"/>
              </a:ext>
            </a:extLst>
          </p:cNvPr>
          <p:cNvSpPr/>
          <p:nvPr/>
        </p:nvSpPr>
        <p:spPr>
          <a:xfrm>
            <a:off x="9453332" y="770"/>
            <a:ext cx="1439534" cy="758882"/>
          </a:xfrm>
          <a:custGeom>
            <a:avLst/>
            <a:gdLst>
              <a:gd name="connsiteX0" fmla="*/ 131170 w 1527478"/>
              <a:gd name="connsiteY0" fmla="*/ 455486 h 805243"/>
              <a:gd name="connsiteX1" fmla="*/ 681525 w 1527478"/>
              <a:gd name="connsiteY1" fmla="*/ 773621 h 805243"/>
              <a:gd name="connsiteX2" fmla="*/ 893552 w 1527478"/>
              <a:gd name="connsiteY2" fmla="*/ 805244 h 805243"/>
              <a:gd name="connsiteX3" fmla="*/ 1487911 w 1527478"/>
              <a:gd name="connsiteY3" fmla="*/ 348234 h 805243"/>
              <a:gd name="connsiteX4" fmla="*/ 1520392 w 1527478"/>
              <a:gd name="connsiteY4" fmla="*/ 0 h 805243"/>
              <a:gd name="connsiteX5" fmla="*/ 8108 w 1527478"/>
              <a:gd name="connsiteY5" fmla="*/ 0 h 805243"/>
              <a:gd name="connsiteX6" fmla="*/ 131170 w 1527478"/>
              <a:gd name="connsiteY6" fmla="*/ 455486 h 80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478" h="805243">
                <a:moveTo>
                  <a:pt x="131170" y="455486"/>
                </a:moveTo>
                <a:cubicBezTo>
                  <a:pt x="266045" y="623792"/>
                  <a:pt x="472642" y="719900"/>
                  <a:pt x="681525" y="773621"/>
                </a:cubicBezTo>
                <a:cubicBezTo>
                  <a:pt x="750962" y="791432"/>
                  <a:pt x="821924" y="805244"/>
                  <a:pt x="893552" y="805244"/>
                </a:cubicBezTo>
                <a:cubicBezTo>
                  <a:pt x="1160442" y="805244"/>
                  <a:pt x="1402472" y="601028"/>
                  <a:pt x="1487911" y="348234"/>
                </a:cubicBezTo>
                <a:cubicBezTo>
                  <a:pt x="1525631" y="236792"/>
                  <a:pt x="1536203" y="116586"/>
                  <a:pt x="1520392" y="0"/>
                </a:cubicBezTo>
                <a:lnTo>
                  <a:pt x="8108" y="0"/>
                </a:lnTo>
                <a:cubicBezTo>
                  <a:pt x="-20944" y="156019"/>
                  <a:pt x="29920" y="329184"/>
                  <a:pt x="131170" y="455486"/>
                </a:cubicBezTo>
                <a:close/>
              </a:path>
            </a:pathLst>
          </a:custGeom>
          <a:solidFill>
            <a:srgbClr val="C2D8AF"/>
          </a:solidFill>
          <a:ln w="9525" cap="flat">
            <a:noFill/>
            <a:prstDash val="solid"/>
            <a:miter/>
          </a:ln>
        </p:spPr>
        <p:txBody>
          <a:bodyPr rtlCol="0" anchor="ctr"/>
          <a:lstStyle/>
          <a:p>
            <a:endParaRPr lang="zh-CN" altLang="en-US"/>
          </a:p>
        </p:txBody>
      </p:sp>
      <p:grpSp>
        <p:nvGrpSpPr>
          <p:cNvPr id="334" name="组合 333">
            <a:extLst>
              <a:ext uri="{FF2B5EF4-FFF2-40B4-BE49-F238E27FC236}">
                <a16:creationId xmlns:a16="http://schemas.microsoft.com/office/drawing/2014/main" id="{97960B2B-4428-8F8C-4359-F0AA5A6E5209}"/>
              </a:ext>
            </a:extLst>
          </p:cNvPr>
          <p:cNvGrpSpPr/>
          <p:nvPr/>
        </p:nvGrpSpPr>
        <p:grpSpPr>
          <a:xfrm>
            <a:off x="7320426" y="2527357"/>
            <a:ext cx="4871430" cy="4378763"/>
            <a:chOff x="6141210" y="1467401"/>
            <a:chExt cx="6050645" cy="5438719"/>
          </a:xfrm>
        </p:grpSpPr>
        <p:sp>
          <p:nvSpPr>
            <p:cNvPr id="242" name="任意多边形: 形状 241">
              <a:extLst>
                <a:ext uri="{FF2B5EF4-FFF2-40B4-BE49-F238E27FC236}">
                  <a16:creationId xmlns:a16="http://schemas.microsoft.com/office/drawing/2014/main" id="{7A96C341-0B8A-EE31-41A8-91B2D1241EB0}"/>
                </a:ext>
              </a:extLst>
            </p:cNvPr>
            <p:cNvSpPr/>
            <p:nvPr/>
          </p:nvSpPr>
          <p:spPr>
            <a:xfrm>
              <a:off x="7693146" y="1467401"/>
              <a:ext cx="4498709" cy="5438719"/>
            </a:xfrm>
            <a:custGeom>
              <a:avLst/>
              <a:gdLst>
                <a:gd name="connsiteX0" fmla="*/ 3011792 w 3011791"/>
                <a:gd name="connsiteY0" fmla="*/ 463 h 3641108"/>
                <a:gd name="connsiteX1" fmla="*/ 2500966 w 3011791"/>
                <a:gd name="connsiteY1" fmla="*/ 110667 h 3641108"/>
                <a:gd name="connsiteX2" fmla="*/ 2268651 w 3011791"/>
                <a:gd name="connsiteY2" fmla="*/ 271545 h 3641108"/>
                <a:gd name="connsiteX3" fmla="*/ 1903653 w 3011791"/>
                <a:gd name="connsiteY3" fmla="*/ 1075455 h 3641108"/>
                <a:gd name="connsiteX4" fmla="*/ 1790687 w 3011791"/>
                <a:gd name="connsiteY4" fmla="*/ 1967185 h 3641108"/>
                <a:gd name="connsiteX5" fmla="*/ 1589043 w 3011791"/>
                <a:gd name="connsiteY5" fmla="*/ 2304656 h 3641108"/>
                <a:gd name="connsiteX6" fmla="*/ 1148702 w 3011791"/>
                <a:gd name="connsiteY6" fmla="*/ 2213883 h 3641108"/>
                <a:gd name="connsiteX7" fmla="*/ 746176 w 3011791"/>
                <a:gd name="connsiteY7" fmla="*/ 1972519 h 3641108"/>
                <a:gd name="connsiteX8" fmla="*/ 222586 w 3011791"/>
                <a:gd name="connsiteY8" fmla="*/ 2214740 h 3641108"/>
                <a:gd name="connsiteX9" fmla="*/ 35610 w 3011791"/>
                <a:gd name="connsiteY9" fmla="*/ 2790050 h 3641108"/>
                <a:gd name="connsiteX10" fmla="*/ 10464 w 3011791"/>
                <a:gd name="connsiteY10" fmla="*/ 3641109 h 3641108"/>
                <a:gd name="connsiteX11" fmla="*/ 3011697 w 3011791"/>
                <a:gd name="connsiteY11" fmla="*/ 3641109 h 3641108"/>
                <a:gd name="connsiteX12" fmla="*/ 3011697 w 3011791"/>
                <a:gd name="connsiteY12" fmla="*/ 463 h 364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11791" h="3641108">
                  <a:moveTo>
                    <a:pt x="3011792" y="463"/>
                  </a:moveTo>
                  <a:cubicBezTo>
                    <a:pt x="2835675" y="-4585"/>
                    <a:pt x="2658605" y="31610"/>
                    <a:pt x="2500966" y="110667"/>
                  </a:cubicBezTo>
                  <a:cubicBezTo>
                    <a:pt x="2416480" y="153054"/>
                    <a:pt x="2337422" y="206679"/>
                    <a:pt x="2268651" y="271545"/>
                  </a:cubicBezTo>
                  <a:cubicBezTo>
                    <a:pt x="2050529" y="477189"/>
                    <a:pt x="1950707" y="779418"/>
                    <a:pt x="1903653" y="1075455"/>
                  </a:cubicBezTo>
                  <a:cubicBezTo>
                    <a:pt x="1856695" y="1371492"/>
                    <a:pt x="1854218" y="1674196"/>
                    <a:pt x="1790687" y="1967185"/>
                  </a:cubicBezTo>
                  <a:cubicBezTo>
                    <a:pt x="1761921" y="2099773"/>
                    <a:pt x="1709915" y="2243124"/>
                    <a:pt x="1589043" y="2304656"/>
                  </a:cubicBezTo>
                  <a:cubicBezTo>
                    <a:pt x="1448454" y="2376284"/>
                    <a:pt x="1277099" y="2305799"/>
                    <a:pt x="1148702" y="2213883"/>
                  </a:cubicBezTo>
                  <a:cubicBezTo>
                    <a:pt x="1020400" y="2122062"/>
                    <a:pt x="900671" y="2004999"/>
                    <a:pt x="746176" y="1972519"/>
                  </a:cubicBezTo>
                  <a:cubicBezTo>
                    <a:pt x="546817" y="1930609"/>
                    <a:pt x="339743" y="2048148"/>
                    <a:pt x="222586" y="2214740"/>
                  </a:cubicBezTo>
                  <a:cubicBezTo>
                    <a:pt x="105429" y="2381332"/>
                    <a:pt x="61899" y="2588120"/>
                    <a:pt x="35610" y="2790050"/>
                  </a:cubicBezTo>
                  <a:cubicBezTo>
                    <a:pt x="-1061" y="3071990"/>
                    <a:pt x="-9347" y="3357549"/>
                    <a:pt x="10464" y="3641109"/>
                  </a:cubicBezTo>
                  <a:lnTo>
                    <a:pt x="3011697" y="3641109"/>
                  </a:lnTo>
                  <a:lnTo>
                    <a:pt x="3011697" y="463"/>
                  </a:lnTo>
                  <a:close/>
                </a:path>
              </a:pathLst>
            </a:custGeom>
            <a:solidFill>
              <a:srgbClr val="FEE2AC"/>
            </a:solidFill>
            <a:ln w="9525" cap="flat">
              <a:noFill/>
              <a:prstDash val="solid"/>
              <a:miter/>
            </a:ln>
          </p:spPr>
          <p:txBody>
            <a:bodyPr rtlCol="0" anchor="ctr"/>
            <a:lstStyle/>
            <a:p>
              <a:endParaRPr lang="zh-CN" altLang="en-US"/>
            </a:p>
          </p:txBody>
        </p:sp>
        <p:grpSp>
          <p:nvGrpSpPr>
            <p:cNvPr id="309" name="图形 235">
              <a:extLst>
                <a:ext uri="{FF2B5EF4-FFF2-40B4-BE49-F238E27FC236}">
                  <a16:creationId xmlns:a16="http://schemas.microsoft.com/office/drawing/2014/main" id="{6425BD8D-E67F-8D1D-B8BB-DDB1E20E8EC7}"/>
                </a:ext>
              </a:extLst>
            </p:cNvPr>
            <p:cNvGrpSpPr/>
            <p:nvPr/>
          </p:nvGrpSpPr>
          <p:grpSpPr>
            <a:xfrm>
              <a:off x="6141210" y="3565729"/>
              <a:ext cx="2642346" cy="2543716"/>
              <a:chOff x="6126204" y="3520206"/>
              <a:chExt cx="1768995" cy="1702964"/>
            </a:xfrm>
            <a:solidFill>
              <a:srgbClr val="C2D8AF"/>
            </a:solidFill>
          </p:grpSpPr>
          <p:grpSp>
            <p:nvGrpSpPr>
              <p:cNvPr id="310" name="图形 235">
                <a:extLst>
                  <a:ext uri="{FF2B5EF4-FFF2-40B4-BE49-F238E27FC236}">
                    <a16:creationId xmlns:a16="http://schemas.microsoft.com/office/drawing/2014/main" id="{3C18137F-AB06-F09F-C622-16C723BCEB2B}"/>
                  </a:ext>
                </a:extLst>
              </p:cNvPr>
              <p:cNvGrpSpPr/>
              <p:nvPr/>
            </p:nvGrpSpPr>
            <p:grpSpPr>
              <a:xfrm>
                <a:off x="6144041" y="3614094"/>
                <a:ext cx="1751158" cy="1609076"/>
                <a:chOff x="6144041" y="3614094"/>
                <a:chExt cx="1751158" cy="1609076"/>
              </a:xfrm>
              <a:solidFill>
                <a:srgbClr val="C2D8AF"/>
              </a:solidFill>
            </p:grpSpPr>
            <p:sp>
              <p:nvSpPr>
                <p:cNvPr id="311" name="任意多边形: 形状 310">
                  <a:extLst>
                    <a:ext uri="{FF2B5EF4-FFF2-40B4-BE49-F238E27FC236}">
                      <a16:creationId xmlns:a16="http://schemas.microsoft.com/office/drawing/2014/main" id="{DC147205-256D-39E1-DA7F-5557CDDA343C}"/>
                    </a:ext>
                  </a:extLst>
                </p:cNvPr>
                <p:cNvSpPr/>
                <p:nvPr/>
              </p:nvSpPr>
              <p:spPr>
                <a:xfrm>
                  <a:off x="6470635" y="4352664"/>
                  <a:ext cx="212854" cy="187755"/>
                </a:xfrm>
                <a:custGeom>
                  <a:avLst/>
                  <a:gdLst>
                    <a:gd name="connsiteX0" fmla="*/ 126569 w 212854"/>
                    <a:gd name="connsiteY0" fmla="*/ 2737 h 187755"/>
                    <a:gd name="connsiteX1" fmla="*/ 8555 w 212854"/>
                    <a:gd name="connsiteY1" fmla="*/ 57315 h 187755"/>
                    <a:gd name="connsiteX2" fmla="*/ 45797 w 212854"/>
                    <a:gd name="connsiteY2" fmla="*/ 179712 h 187755"/>
                    <a:gd name="connsiteX3" fmla="*/ 55608 w 212854"/>
                    <a:gd name="connsiteY3" fmla="*/ 187522 h 187755"/>
                    <a:gd name="connsiteX4" fmla="*/ 182672 w 212854"/>
                    <a:gd name="connsiteY4" fmla="*/ 159519 h 187755"/>
                    <a:gd name="connsiteX5" fmla="*/ 203055 w 212854"/>
                    <a:gd name="connsiteY5" fmla="*/ 144755 h 187755"/>
                    <a:gd name="connsiteX6" fmla="*/ 212389 w 212854"/>
                    <a:gd name="connsiteY6" fmla="*/ 103321 h 187755"/>
                    <a:gd name="connsiteX7" fmla="*/ 126569 w 212854"/>
                    <a:gd name="connsiteY7" fmla="*/ 2737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4" h="187755">
                      <a:moveTo>
                        <a:pt x="126569" y="2737"/>
                      </a:moveTo>
                      <a:cubicBezTo>
                        <a:pt x="80944" y="-8312"/>
                        <a:pt x="28652" y="14929"/>
                        <a:pt x="8555" y="57315"/>
                      </a:cubicBezTo>
                      <a:cubicBezTo>
                        <a:pt x="-11543" y="99702"/>
                        <a:pt x="4935" y="156661"/>
                        <a:pt x="45797" y="179712"/>
                      </a:cubicBezTo>
                      <a:lnTo>
                        <a:pt x="55608" y="187522"/>
                      </a:lnTo>
                      <a:cubicBezTo>
                        <a:pt x="99423" y="189427"/>
                        <a:pt x="143714" y="179616"/>
                        <a:pt x="182672" y="159519"/>
                      </a:cubicBezTo>
                      <a:cubicBezTo>
                        <a:pt x="190196" y="155613"/>
                        <a:pt x="197626" y="151232"/>
                        <a:pt x="203055" y="144755"/>
                      </a:cubicBezTo>
                      <a:cubicBezTo>
                        <a:pt x="212294" y="133515"/>
                        <a:pt x="213818" y="117799"/>
                        <a:pt x="212389" y="103321"/>
                      </a:cubicBezTo>
                      <a:cubicBezTo>
                        <a:pt x="207436" y="56553"/>
                        <a:pt x="172194" y="13881"/>
                        <a:pt x="126569" y="2737"/>
                      </a:cubicBezTo>
                      <a:close/>
                    </a:path>
                  </a:pathLst>
                </a:custGeom>
                <a:solidFill>
                  <a:srgbClr val="C2D8AF"/>
                </a:solidFill>
                <a:ln w="9525" cap="flat">
                  <a:noFill/>
                  <a:prstDash val="solid"/>
                  <a:miter/>
                </a:ln>
              </p:spPr>
              <p:txBody>
                <a:bodyPr rtlCol="0" anchor="ctr"/>
                <a:lstStyle/>
                <a:p>
                  <a:endParaRPr lang="zh-CN" altLang="en-US"/>
                </a:p>
              </p:txBody>
            </p:sp>
            <p:sp>
              <p:nvSpPr>
                <p:cNvPr id="312" name="任意多边形: 形状 311">
                  <a:extLst>
                    <a:ext uri="{FF2B5EF4-FFF2-40B4-BE49-F238E27FC236}">
                      <a16:creationId xmlns:a16="http://schemas.microsoft.com/office/drawing/2014/main" id="{98EFE0B9-6916-21A1-C976-3A89B53394A4}"/>
                    </a:ext>
                  </a:extLst>
                </p:cNvPr>
                <p:cNvSpPr/>
                <p:nvPr/>
              </p:nvSpPr>
              <p:spPr>
                <a:xfrm>
                  <a:off x="7063471" y="5035416"/>
                  <a:ext cx="212855" cy="187755"/>
                </a:xfrm>
                <a:custGeom>
                  <a:avLst/>
                  <a:gdLst>
                    <a:gd name="connsiteX0" fmla="*/ 126569 w 212855"/>
                    <a:gd name="connsiteY0" fmla="*/ 2737 h 187755"/>
                    <a:gd name="connsiteX1" fmla="*/ 8554 w 212855"/>
                    <a:gd name="connsiteY1" fmla="*/ 57316 h 187755"/>
                    <a:gd name="connsiteX2" fmla="*/ 45797 w 212855"/>
                    <a:gd name="connsiteY2" fmla="*/ 179712 h 187755"/>
                    <a:gd name="connsiteX3" fmla="*/ 55608 w 212855"/>
                    <a:gd name="connsiteY3" fmla="*/ 187522 h 187755"/>
                    <a:gd name="connsiteX4" fmla="*/ 182672 w 212855"/>
                    <a:gd name="connsiteY4" fmla="*/ 159519 h 187755"/>
                    <a:gd name="connsiteX5" fmla="*/ 203055 w 212855"/>
                    <a:gd name="connsiteY5" fmla="*/ 144755 h 187755"/>
                    <a:gd name="connsiteX6" fmla="*/ 212390 w 212855"/>
                    <a:gd name="connsiteY6" fmla="*/ 103321 h 187755"/>
                    <a:gd name="connsiteX7" fmla="*/ 126569 w 212855"/>
                    <a:gd name="connsiteY7" fmla="*/ 2737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5" h="187755">
                      <a:moveTo>
                        <a:pt x="126569" y="2737"/>
                      </a:moveTo>
                      <a:cubicBezTo>
                        <a:pt x="80945" y="-8312"/>
                        <a:pt x="28652" y="14929"/>
                        <a:pt x="8554" y="57316"/>
                      </a:cubicBezTo>
                      <a:cubicBezTo>
                        <a:pt x="-11543" y="99702"/>
                        <a:pt x="4935" y="156661"/>
                        <a:pt x="45797" y="179712"/>
                      </a:cubicBezTo>
                      <a:lnTo>
                        <a:pt x="55608" y="187522"/>
                      </a:lnTo>
                      <a:cubicBezTo>
                        <a:pt x="99423" y="189427"/>
                        <a:pt x="143714" y="179616"/>
                        <a:pt x="182672" y="159519"/>
                      </a:cubicBezTo>
                      <a:cubicBezTo>
                        <a:pt x="190196" y="155613"/>
                        <a:pt x="197626" y="151232"/>
                        <a:pt x="203055" y="144755"/>
                      </a:cubicBezTo>
                      <a:cubicBezTo>
                        <a:pt x="212294" y="133516"/>
                        <a:pt x="213819" y="117799"/>
                        <a:pt x="212390" y="103321"/>
                      </a:cubicBezTo>
                      <a:cubicBezTo>
                        <a:pt x="207436" y="56553"/>
                        <a:pt x="172194" y="13786"/>
                        <a:pt x="126569" y="2737"/>
                      </a:cubicBezTo>
                      <a:close/>
                    </a:path>
                  </a:pathLst>
                </a:custGeom>
                <a:solidFill>
                  <a:srgbClr val="C2D8AF"/>
                </a:solidFill>
                <a:ln w="9525" cap="flat">
                  <a:noFill/>
                  <a:prstDash val="solid"/>
                  <a:miter/>
                </a:ln>
              </p:spPr>
              <p:txBody>
                <a:bodyPr rtlCol="0" anchor="ctr"/>
                <a:lstStyle/>
                <a:p>
                  <a:endParaRPr lang="zh-CN" altLang="en-US"/>
                </a:p>
              </p:txBody>
            </p:sp>
            <p:sp>
              <p:nvSpPr>
                <p:cNvPr id="313" name="任意多边形: 形状 312">
                  <a:extLst>
                    <a:ext uri="{FF2B5EF4-FFF2-40B4-BE49-F238E27FC236}">
                      <a16:creationId xmlns:a16="http://schemas.microsoft.com/office/drawing/2014/main" id="{199D3610-D5C5-A754-3986-57B78B301DE5}"/>
                    </a:ext>
                  </a:extLst>
                </p:cNvPr>
                <p:cNvSpPr/>
                <p:nvPr/>
              </p:nvSpPr>
              <p:spPr>
                <a:xfrm>
                  <a:off x="6834222" y="4211026"/>
                  <a:ext cx="204743" cy="157805"/>
                </a:xfrm>
                <a:custGeom>
                  <a:avLst/>
                  <a:gdLst>
                    <a:gd name="connsiteX0" fmla="*/ 131314 w 204743"/>
                    <a:gd name="connsiteY0" fmla="*/ 1500 h 157805"/>
                    <a:gd name="connsiteX1" fmla="*/ 10156 w 204743"/>
                    <a:gd name="connsiteY1" fmla="*/ 48458 h 157805"/>
                    <a:gd name="connsiteX2" fmla="*/ 51970 w 204743"/>
                    <a:gd name="connsiteY2" fmla="*/ 156758 h 157805"/>
                    <a:gd name="connsiteX3" fmla="*/ 59876 w 204743"/>
                    <a:gd name="connsiteY3" fmla="*/ 157805 h 157805"/>
                    <a:gd name="connsiteX4" fmla="*/ 163889 w 204743"/>
                    <a:gd name="connsiteY4" fmla="*/ 134088 h 157805"/>
                    <a:gd name="connsiteX5" fmla="*/ 199322 w 204743"/>
                    <a:gd name="connsiteY5" fmla="*/ 42362 h 157805"/>
                    <a:gd name="connsiteX6" fmla="*/ 131314 w 204743"/>
                    <a:gd name="connsiteY6" fmla="*/ 1500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805">
                      <a:moveTo>
                        <a:pt x="131314" y="1500"/>
                      </a:moveTo>
                      <a:cubicBezTo>
                        <a:pt x="85880" y="-4977"/>
                        <a:pt x="34159" y="9310"/>
                        <a:pt x="10156" y="48458"/>
                      </a:cubicBezTo>
                      <a:cubicBezTo>
                        <a:pt x="-13847" y="87511"/>
                        <a:pt x="6536" y="150471"/>
                        <a:pt x="51970" y="156758"/>
                      </a:cubicBezTo>
                      <a:lnTo>
                        <a:pt x="59876" y="157805"/>
                      </a:lnTo>
                      <a:cubicBezTo>
                        <a:pt x="95785" y="155615"/>
                        <a:pt x="133314" y="152948"/>
                        <a:pt x="163889" y="134088"/>
                      </a:cubicBezTo>
                      <a:cubicBezTo>
                        <a:pt x="194560" y="115229"/>
                        <a:pt x="215039" y="74652"/>
                        <a:pt x="199322" y="42362"/>
                      </a:cubicBezTo>
                      <a:cubicBezTo>
                        <a:pt x="187321" y="17502"/>
                        <a:pt x="158555"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4" name="任意多边形: 形状 313">
                  <a:extLst>
                    <a:ext uri="{FF2B5EF4-FFF2-40B4-BE49-F238E27FC236}">
                      <a16:creationId xmlns:a16="http://schemas.microsoft.com/office/drawing/2014/main" id="{BDC07BE6-EE4F-5266-FA2F-D648D6CAF97A}"/>
                    </a:ext>
                  </a:extLst>
                </p:cNvPr>
                <p:cNvSpPr/>
                <p:nvPr/>
              </p:nvSpPr>
              <p:spPr>
                <a:xfrm>
                  <a:off x="6144041" y="4716327"/>
                  <a:ext cx="204743" cy="157900"/>
                </a:xfrm>
                <a:custGeom>
                  <a:avLst/>
                  <a:gdLst>
                    <a:gd name="connsiteX0" fmla="*/ 131314 w 204743"/>
                    <a:gd name="connsiteY0" fmla="*/ 1500 h 157900"/>
                    <a:gd name="connsiteX1" fmla="*/ 10156 w 204743"/>
                    <a:gd name="connsiteY1" fmla="*/ 48458 h 157900"/>
                    <a:gd name="connsiteX2" fmla="*/ 51971 w 204743"/>
                    <a:gd name="connsiteY2" fmla="*/ 156757 h 157900"/>
                    <a:gd name="connsiteX3" fmla="*/ 59876 w 204743"/>
                    <a:gd name="connsiteY3" fmla="*/ 157901 h 157900"/>
                    <a:gd name="connsiteX4" fmla="*/ 163889 w 204743"/>
                    <a:gd name="connsiteY4" fmla="*/ 134183 h 157900"/>
                    <a:gd name="connsiteX5" fmla="*/ 199322 w 204743"/>
                    <a:gd name="connsiteY5" fmla="*/ 42457 h 157900"/>
                    <a:gd name="connsiteX6" fmla="*/ 131314 w 204743"/>
                    <a:gd name="connsiteY6" fmla="*/ 1500 h 157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900">
                      <a:moveTo>
                        <a:pt x="131314" y="1500"/>
                      </a:moveTo>
                      <a:cubicBezTo>
                        <a:pt x="85880" y="-4977"/>
                        <a:pt x="34159" y="9311"/>
                        <a:pt x="10156" y="48458"/>
                      </a:cubicBezTo>
                      <a:cubicBezTo>
                        <a:pt x="-13847" y="87511"/>
                        <a:pt x="6536" y="150471"/>
                        <a:pt x="51971" y="156757"/>
                      </a:cubicBezTo>
                      <a:lnTo>
                        <a:pt x="59876" y="157901"/>
                      </a:lnTo>
                      <a:cubicBezTo>
                        <a:pt x="95786" y="155710"/>
                        <a:pt x="133314" y="153043"/>
                        <a:pt x="163889" y="134183"/>
                      </a:cubicBezTo>
                      <a:cubicBezTo>
                        <a:pt x="194560" y="115324"/>
                        <a:pt x="215038" y="74747"/>
                        <a:pt x="199322" y="42457"/>
                      </a:cubicBezTo>
                      <a:cubicBezTo>
                        <a:pt x="187321" y="17597"/>
                        <a:pt x="158651"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5" name="任意多边形: 形状 314">
                  <a:extLst>
                    <a:ext uri="{FF2B5EF4-FFF2-40B4-BE49-F238E27FC236}">
                      <a16:creationId xmlns:a16="http://schemas.microsoft.com/office/drawing/2014/main" id="{F639F14F-15D1-9D48-502A-A93250FC57DB}"/>
                    </a:ext>
                  </a:extLst>
                </p:cNvPr>
                <p:cNvSpPr/>
                <p:nvPr/>
              </p:nvSpPr>
              <p:spPr>
                <a:xfrm>
                  <a:off x="7524499" y="4898255"/>
                  <a:ext cx="204743" cy="157805"/>
                </a:xfrm>
                <a:custGeom>
                  <a:avLst/>
                  <a:gdLst>
                    <a:gd name="connsiteX0" fmla="*/ 131314 w 204743"/>
                    <a:gd name="connsiteY0" fmla="*/ 1500 h 157805"/>
                    <a:gd name="connsiteX1" fmla="*/ 10156 w 204743"/>
                    <a:gd name="connsiteY1" fmla="*/ 48458 h 157805"/>
                    <a:gd name="connsiteX2" fmla="*/ 51970 w 204743"/>
                    <a:gd name="connsiteY2" fmla="*/ 156757 h 157805"/>
                    <a:gd name="connsiteX3" fmla="*/ 59876 w 204743"/>
                    <a:gd name="connsiteY3" fmla="*/ 157805 h 157805"/>
                    <a:gd name="connsiteX4" fmla="*/ 163889 w 204743"/>
                    <a:gd name="connsiteY4" fmla="*/ 134088 h 157805"/>
                    <a:gd name="connsiteX5" fmla="*/ 199323 w 204743"/>
                    <a:gd name="connsiteY5" fmla="*/ 42362 h 157805"/>
                    <a:gd name="connsiteX6" fmla="*/ 131314 w 204743"/>
                    <a:gd name="connsiteY6" fmla="*/ 1500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805">
                      <a:moveTo>
                        <a:pt x="131314" y="1500"/>
                      </a:moveTo>
                      <a:cubicBezTo>
                        <a:pt x="85879" y="-4977"/>
                        <a:pt x="34159" y="9311"/>
                        <a:pt x="10156" y="48458"/>
                      </a:cubicBezTo>
                      <a:cubicBezTo>
                        <a:pt x="-13847" y="87511"/>
                        <a:pt x="6536" y="150471"/>
                        <a:pt x="51970" y="156757"/>
                      </a:cubicBezTo>
                      <a:lnTo>
                        <a:pt x="59876" y="157805"/>
                      </a:lnTo>
                      <a:cubicBezTo>
                        <a:pt x="95786" y="155614"/>
                        <a:pt x="133314" y="152947"/>
                        <a:pt x="163889" y="134088"/>
                      </a:cubicBezTo>
                      <a:cubicBezTo>
                        <a:pt x="194560" y="115229"/>
                        <a:pt x="215038" y="74652"/>
                        <a:pt x="199323" y="42362"/>
                      </a:cubicBezTo>
                      <a:cubicBezTo>
                        <a:pt x="187321" y="17597"/>
                        <a:pt x="158555"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6" name="任意多边形: 形状 315">
                  <a:extLst>
                    <a:ext uri="{FF2B5EF4-FFF2-40B4-BE49-F238E27FC236}">
                      <a16:creationId xmlns:a16="http://schemas.microsoft.com/office/drawing/2014/main" id="{AC47A6E1-728A-3562-B981-DB0A5E4587D1}"/>
                    </a:ext>
                  </a:extLst>
                </p:cNvPr>
                <p:cNvSpPr/>
                <p:nvPr/>
              </p:nvSpPr>
              <p:spPr>
                <a:xfrm>
                  <a:off x="6493418" y="3614094"/>
                  <a:ext cx="204743" cy="157805"/>
                </a:xfrm>
                <a:custGeom>
                  <a:avLst/>
                  <a:gdLst>
                    <a:gd name="connsiteX0" fmla="*/ 131314 w 204743"/>
                    <a:gd name="connsiteY0" fmla="*/ 1500 h 157805"/>
                    <a:gd name="connsiteX1" fmla="*/ 10156 w 204743"/>
                    <a:gd name="connsiteY1" fmla="*/ 48458 h 157805"/>
                    <a:gd name="connsiteX2" fmla="*/ 51970 w 204743"/>
                    <a:gd name="connsiteY2" fmla="*/ 156758 h 157805"/>
                    <a:gd name="connsiteX3" fmla="*/ 59876 w 204743"/>
                    <a:gd name="connsiteY3" fmla="*/ 157805 h 157805"/>
                    <a:gd name="connsiteX4" fmla="*/ 163889 w 204743"/>
                    <a:gd name="connsiteY4" fmla="*/ 134088 h 157805"/>
                    <a:gd name="connsiteX5" fmla="*/ 199322 w 204743"/>
                    <a:gd name="connsiteY5" fmla="*/ 42362 h 157805"/>
                    <a:gd name="connsiteX6" fmla="*/ 131314 w 204743"/>
                    <a:gd name="connsiteY6" fmla="*/ 1500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805">
                      <a:moveTo>
                        <a:pt x="131314" y="1500"/>
                      </a:moveTo>
                      <a:cubicBezTo>
                        <a:pt x="85879" y="-4977"/>
                        <a:pt x="34159" y="9311"/>
                        <a:pt x="10156" y="48458"/>
                      </a:cubicBezTo>
                      <a:cubicBezTo>
                        <a:pt x="-13847" y="87511"/>
                        <a:pt x="6536" y="150471"/>
                        <a:pt x="51970" y="156758"/>
                      </a:cubicBezTo>
                      <a:lnTo>
                        <a:pt x="59876" y="157805"/>
                      </a:lnTo>
                      <a:cubicBezTo>
                        <a:pt x="95785" y="155614"/>
                        <a:pt x="133314" y="152947"/>
                        <a:pt x="163889" y="134088"/>
                      </a:cubicBezTo>
                      <a:cubicBezTo>
                        <a:pt x="194560" y="115229"/>
                        <a:pt x="215038" y="74652"/>
                        <a:pt x="199322" y="42362"/>
                      </a:cubicBezTo>
                      <a:cubicBezTo>
                        <a:pt x="187321" y="17597"/>
                        <a:pt x="158651"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7" name="任意多边形: 形状 316">
                  <a:extLst>
                    <a:ext uri="{FF2B5EF4-FFF2-40B4-BE49-F238E27FC236}">
                      <a16:creationId xmlns:a16="http://schemas.microsoft.com/office/drawing/2014/main" id="{C6D78F3E-671C-5285-D01F-5FA43CF8AB4C}"/>
                    </a:ext>
                  </a:extLst>
                </p:cNvPr>
                <p:cNvSpPr/>
                <p:nvPr/>
              </p:nvSpPr>
              <p:spPr>
                <a:xfrm>
                  <a:off x="7172676" y="3912197"/>
                  <a:ext cx="207030" cy="166241"/>
                </a:xfrm>
                <a:custGeom>
                  <a:avLst/>
                  <a:gdLst>
                    <a:gd name="connsiteX0" fmla="*/ 190528 w 207030"/>
                    <a:gd name="connsiteY0" fmla="*/ 10769 h 166241"/>
                    <a:gd name="connsiteX1" fmla="*/ 15935 w 207030"/>
                    <a:gd name="connsiteY1" fmla="*/ 61347 h 166241"/>
                    <a:gd name="connsiteX2" fmla="*/ 12887 w 207030"/>
                    <a:gd name="connsiteY2" fmla="*/ 142595 h 166241"/>
                    <a:gd name="connsiteX3" fmla="*/ 14411 w 207030"/>
                    <a:gd name="connsiteY3" fmla="*/ 140404 h 166241"/>
                    <a:gd name="connsiteX4" fmla="*/ 67561 w 207030"/>
                    <a:gd name="connsiteY4" fmla="*/ 165169 h 166241"/>
                    <a:gd name="connsiteX5" fmla="*/ 178908 w 207030"/>
                    <a:gd name="connsiteY5" fmla="*/ 120020 h 166241"/>
                    <a:gd name="connsiteX6" fmla="*/ 190528 w 207030"/>
                    <a:gd name="connsiteY6" fmla="*/ 10769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30" h="166241">
                      <a:moveTo>
                        <a:pt x="190528" y="10769"/>
                      </a:moveTo>
                      <a:cubicBezTo>
                        <a:pt x="130235" y="-15139"/>
                        <a:pt x="53083" y="7244"/>
                        <a:pt x="15935" y="61347"/>
                      </a:cubicBezTo>
                      <a:cubicBezTo>
                        <a:pt x="-733" y="85635"/>
                        <a:pt x="-8163" y="121926"/>
                        <a:pt x="12887" y="142595"/>
                      </a:cubicBezTo>
                      <a:lnTo>
                        <a:pt x="14411" y="140404"/>
                      </a:lnTo>
                      <a:cubicBezTo>
                        <a:pt x="12125" y="163074"/>
                        <a:pt x="45177" y="168979"/>
                        <a:pt x="67561" y="165169"/>
                      </a:cubicBezTo>
                      <a:cubicBezTo>
                        <a:pt x="107661" y="158311"/>
                        <a:pt x="149571" y="148119"/>
                        <a:pt x="178908" y="120020"/>
                      </a:cubicBezTo>
                      <a:cubicBezTo>
                        <a:pt x="208245" y="91731"/>
                        <a:pt x="218627" y="40106"/>
                        <a:pt x="190528" y="10769"/>
                      </a:cubicBezTo>
                      <a:close/>
                    </a:path>
                  </a:pathLst>
                </a:custGeom>
                <a:solidFill>
                  <a:srgbClr val="C2D8AF"/>
                </a:solidFill>
                <a:ln w="9525" cap="flat">
                  <a:noFill/>
                  <a:prstDash val="solid"/>
                  <a:miter/>
                </a:ln>
              </p:spPr>
              <p:txBody>
                <a:bodyPr rtlCol="0" anchor="ctr"/>
                <a:lstStyle/>
                <a:p>
                  <a:endParaRPr lang="zh-CN" altLang="en-US"/>
                </a:p>
              </p:txBody>
            </p:sp>
            <p:sp>
              <p:nvSpPr>
                <p:cNvPr id="318" name="任意多边形: 形状 317">
                  <a:extLst>
                    <a:ext uri="{FF2B5EF4-FFF2-40B4-BE49-F238E27FC236}">
                      <a16:creationId xmlns:a16="http://schemas.microsoft.com/office/drawing/2014/main" id="{FCB8A497-9F46-1D89-DEE8-AE6B0CBA00C6}"/>
                    </a:ext>
                  </a:extLst>
                </p:cNvPr>
                <p:cNvSpPr/>
                <p:nvPr/>
              </p:nvSpPr>
              <p:spPr>
                <a:xfrm>
                  <a:off x="6511451" y="5010239"/>
                  <a:ext cx="207099" cy="166241"/>
                </a:xfrm>
                <a:custGeom>
                  <a:avLst/>
                  <a:gdLst>
                    <a:gd name="connsiteX0" fmla="*/ 190528 w 207099"/>
                    <a:gd name="connsiteY0" fmla="*/ 10769 h 166241"/>
                    <a:gd name="connsiteX1" fmla="*/ 15935 w 207099"/>
                    <a:gd name="connsiteY1" fmla="*/ 61347 h 166241"/>
                    <a:gd name="connsiteX2" fmla="*/ 12887 w 207099"/>
                    <a:gd name="connsiteY2" fmla="*/ 142595 h 166241"/>
                    <a:gd name="connsiteX3" fmla="*/ 14411 w 207099"/>
                    <a:gd name="connsiteY3" fmla="*/ 140404 h 166241"/>
                    <a:gd name="connsiteX4" fmla="*/ 67561 w 207099"/>
                    <a:gd name="connsiteY4" fmla="*/ 165169 h 166241"/>
                    <a:gd name="connsiteX5" fmla="*/ 178908 w 207099"/>
                    <a:gd name="connsiteY5" fmla="*/ 120020 h 166241"/>
                    <a:gd name="connsiteX6" fmla="*/ 190528 w 207099"/>
                    <a:gd name="connsiteY6" fmla="*/ 10769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99" h="166241">
                      <a:moveTo>
                        <a:pt x="190528" y="10769"/>
                      </a:moveTo>
                      <a:cubicBezTo>
                        <a:pt x="130235" y="-15139"/>
                        <a:pt x="53083" y="7244"/>
                        <a:pt x="15935" y="61347"/>
                      </a:cubicBezTo>
                      <a:cubicBezTo>
                        <a:pt x="-733" y="85635"/>
                        <a:pt x="-8163" y="121925"/>
                        <a:pt x="12887" y="142595"/>
                      </a:cubicBezTo>
                      <a:lnTo>
                        <a:pt x="14411" y="140404"/>
                      </a:lnTo>
                      <a:cubicBezTo>
                        <a:pt x="12125" y="163073"/>
                        <a:pt x="45177" y="168979"/>
                        <a:pt x="67561" y="165169"/>
                      </a:cubicBezTo>
                      <a:cubicBezTo>
                        <a:pt x="107661" y="158311"/>
                        <a:pt x="149571" y="148119"/>
                        <a:pt x="178908" y="120020"/>
                      </a:cubicBezTo>
                      <a:cubicBezTo>
                        <a:pt x="208340" y="91826"/>
                        <a:pt x="218722" y="40201"/>
                        <a:pt x="190528" y="10769"/>
                      </a:cubicBezTo>
                      <a:close/>
                    </a:path>
                  </a:pathLst>
                </a:custGeom>
                <a:solidFill>
                  <a:srgbClr val="C2D8AF"/>
                </a:solidFill>
                <a:ln w="9525" cap="flat">
                  <a:noFill/>
                  <a:prstDash val="solid"/>
                  <a:miter/>
                </a:ln>
              </p:spPr>
              <p:txBody>
                <a:bodyPr rtlCol="0" anchor="ctr"/>
                <a:lstStyle/>
                <a:p>
                  <a:endParaRPr lang="zh-CN" altLang="en-US"/>
                </a:p>
              </p:txBody>
            </p:sp>
            <p:sp>
              <p:nvSpPr>
                <p:cNvPr id="319" name="任意多边形: 形状 318">
                  <a:extLst>
                    <a:ext uri="{FF2B5EF4-FFF2-40B4-BE49-F238E27FC236}">
                      <a16:creationId xmlns:a16="http://schemas.microsoft.com/office/drawing/2014/main" id="{EC649F23-7497-21DB-B2FC-EE426488325A}"/>
                    </a:ext>
                  </a:extLst>
                </p:cNvPr>
                <p:cNvSpPr/>
                <p:nvPr/>
              </p:nvSpPr>
              <p:spPr>
                <a:xfrm>
                  <a:off x="7688169" y="4485126"/>
                  <a:ext cx="207030" cy="166241"/>
                </a:xfrm>
                <a:custGeom>
                  <a:avLst/>
                  <a:gdLst>
                    <a:gd name="connsiteX0" fmla="*/ 190528 w 207030"/>
                    <a:gd name="connsiteY0" fmla="*/ 10769 h 166241"/>
                    <a:gd name="connsiteX1" fmla="*/ 15935 w 207030"/>
                    <a:gd name="connsiteY1" fmla="*/ 61347 h 166241"/>
                    <a:gd name="connsiteX2" fmla="*/ 12887 w 207030"/>
                    <a:gd name="connsiteY2" fmla="*/ 142595 h 166241"/>
                    <a:gd name="connsiteX3" fmla="*/ 14411 w 207030"/>
                    <a:gd name="connsiteY3" fmla="*/ 140404 h 166241"/>
                    <a:gd name="connsiteX4" fmla="*/ 67561 w 207030"/>
                    <a:gd name="connsiteY4" fmla="*/ 165169 h 166241"/>
                    <a:gd name="connsiteX5" fmla="*/ 178908 w 207030"/>
                    <a:gd name="connsiteY5" fmla="*/ 120021 h 166241"/>
                    <a:gd name="connsiteX6" fmla="*/ 190528 w 207030"/>
                    <a:gd name="connsiteY6" fmla="*/ 10769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30" h="166241">
                      <a:moveTo>
                        <a:pt x="190528" y="10769"/>
                      </a:moveTo>
                      <a:cubicBezTo>
                        <a:pt x="130235" y="-15139"/>
                        <a:pt x="53083" y="7245"/>
                        <a:pt x="15935" y="61347"/>
                      </a:cubicBezTo>
                      <a:cubicBezTo>
                        <a:pt x="-733" y="85635"/>
                        <a:pt x="-8163" y="121925"/>
                        <a:pt x="12887" y="142595"/>
                      </a:cubicBezTo>
                      <a:lnTo>
                        <a:pt x="14411" y="140404"/>
                      </a:lnTo>
                      <a:cubicBezTo>
                        <a:pt x="12125" y="163073"/>
                        <a:pt x="45177" y="168979"/>
                        <a:pt x="67561" y="165169"/>
                      </a:cubicBezTo>
                      <a:cubicBezTo>
                        <a:pt x="107661" y="158311"/>
                        <a:pt x="149571" y="148119"/>
                        <a:pt x="178908" y="120021"/>
                      </a:cubicBezTo>
                      <a:cubicBezTo>
                        <a:pt x="208245" y="91826"/>
                        <a:pt x="218627" y="40106"/>
                        <a:pt x="190528" y="10769"/>
                      </a:cubicBezTo>
                      <a:close/>
                    </a:path>
                  </a:pathLst>
                </a:custGeom>
                <a:solidFill>
                  <a:srgbClr val="C2D8AF"/>
                </a:solidFill>
                <a:ln w="9525" cap="flat">
                  <a:noFill/>
                  <a:prstDash val="solid"/>
                  <a:miter/>
                </a:ln>
              </p:spPr>
              <p:txBody>
                <a:bodyPr rtlCol="0" anchor="ctr"/>
                <a:lstStyle/>
                <a:p>
                  <a:endParaRPr lang="zh-CN" altLang="en-US"/>
                </a:p>
              </p:txBody>
            </p:sp>
            <p:sp>
              <p:nvSpPr>
                <p:cNvPr id="320" name="任意多边形: 形状 319">
                  <a:extLst>
                    <a:ext uri="{FF2B5EF4-FFF2-40B4-BE49-F238E27FC236}">
                      <a16:creationId xmlns:a16="http://schemas.microsoft.com/office/drawing/2014/main" id="{24E79183-1FC4-3761-B2E4-976BE5F8EA01}"/>
                    </a:ext>
                  </a:extLst>
                </p:cNvPr>
                <p:cNvSpPr/>
                <p:nvPr/>
              </p:nvSpPr>
              <p:spPr>
                <a:xfrm>
                  <a:off x="6531798" y="4055394"/>
                  <a:ext cx="166469" cy="130081"/>
                </a:xfrm>
                <a:custGeom>
                  <a:avLst/>
                  <a:gdLst>
                    <a:gd name="connsiteX0" fmla="*/ 87124 w 166469"/>
                    <a:gd name="connsiteY0" fmla="*/ 1113 h 130081"/>
                    <a:gd name="connsiteX1" fmla="*/ 4542 w 166469"/>
                    <a:gd name="connsiteY1" fmla="*/ 42642 h 130081"/>
                    <a:gd name="connsiteX2" fmla="*/ 39880 w 166469"/>
                    <a:gd name="connsiteY2" fmla="*/ 123414 h 130081"/>
                    <a:gd name="connsiteX3" fmla="*/ 59692 w 166469"/>
                    <a:gd name="connsiteY3" fmla="*/ 130081 h 130081"/>
                    <a:gd name="connsiteX4" fmla="*/ 119033 w 166469"/>
                    <a:gd name="connsiteY4" fmla="*/ 119223 h 130081"/>
                    <a:gd name="connsiteX5" fmla="*/ 166086 w 166469"/>
                    <a:gd name="connsiteY5" fmla="*/ 87695 h 130081"/>
                    <a:gd name="connsiteX6" fmla="*/ 161038 w 166469"/>
                    <a:gd name="connsiteY6" fmla="*/ 62073 h 130081"/>
                    <a:gd name="connsiteX7" fmla="*/ 87124 w 166469"/>
                    <a:gd name="connsiteY7" fmla="*/ 1113 h 13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469" h="130081">
                      <a:moveTo>
                        <a:pt x="87124" y="1113"/>
                      </a:moveTo>
                      <a:cubicBezTo>
                        <a:pt x="54358" y="-4602"/>
                        <a:pt x="17686" y="12066"/>
                        <a:pt x="4542" y="42642"/>
                      </a:cubicBezTo>
                      <a:cubicBezTo>
                        <a:pt x="-8602" y="73217"/>
                        <a:pt x="7876" y="114270"/>
                        <a:pt x="39880" y="123414"/>
                      </a:cubicBezTo>
                      <a:lnTo>
                        <a:pt x="59692" y="130081"/>
                      </a:lnTo>
                      <a:cubicBezTo>
                        <a:pt x="76741" y="118937"/>
                        <a:pt x="98744" y="121032"/>
                        <a:pt x="119033" y="119223"/>
                      </a:cubicBezTo>
                      <a:cubicBezTo>
                        <a:pt x="139321" y="117508"/>
                        <a:pt x="162752" y="107793"/>
                        <a:pt x="166086" y="87695"/>
                      </a:cubicBezTo>
                      <a:cubicBezTo>
                        <a:pt x="167515" y="78932"/>
                        <a:pt x="164752" y="70074"/>
                        <a:pt x="161038" y="62073"/>
                      </a:cubicBezTo>
                      <a:cubicBezTo>
                        <a:pt x="147322" y="31783"/>
                        <a:pt x="119890" y="6828"/>
                        <a:pt x="87124" y="1113"/>
                      </a:cubicBezTo>
                      <a:close/>
                    </a:path>
                  </a:pathLst>
                </a:custGeom>
                <a:solidFill>
                  <a:srgbClr val="C2D8AF"/>
                </a:solidFill>
                <a:ln w="9525" cap="flat">
                  <a:noFill/>
                  <a:prstDash val="solid"/>
                  <a:miter/>
                </a:ln>
              </p:spPr>
              <p:txBody>
                <a:bodyPr rtlCol="0" anchor="ctr"/>
                <a:lstStyle/>
                <a:p>
                  <a:endParaRPr lang="zh-CN" altLang="en-US"/>
                </a:p>
              </p:txBody>
            </p:sp>
            <p:sp>
              <p:nvSpPr>
                <p:cNvPr id="321" name="任意多边形: 形状 320">
                  <a:extLst>
                    <a:ext uri="{FF2B5EF4-FFF2-40B4-BE49-F238E27FC236}">
                      <a16:creationId xmlns:a16="http://schemas.microsoft.com/office/drawing/2014/main" id="{49AD8D98-C76E-885A-C202-E081DD006B7E}"/>
                    </a:ext>
                  </a:extLst>
                </p:cNvPr>
                <p:cNvSpPr/>
                <p:nvPr/>
              </p:nvSpPr>
              <p:spPr>
                <a:xfrm>
                  <a:off x="6869668" y="3892527"/>
                  <a:ext cx="157535" cy="138859"/>
                </a:xfrm>
                <a:custGeom>
                  <a:avLst/>
                  <a:gdLst>
                    <a:gd name="connsiteX0" fmla="*/ 101773 w 157535"/>
                    <a:gd name="connsiteY0" fmla="*/ 1578 h 138859"/>
                    <a:gd name="connsiteX1" fmla="*/ 1380 w 157535"/>
                    <a:gd name="connsiteY1" fmla="*/ 60157 h 138859"/>
                    <a:gd name="connsiteX2" fmla="*/ 75294 w 157535"/>
                    <a:gd name="connsiteY2" fmla="*/ 136929 h 138859"/>
                    <a:gd name="connsiteX3" fmla="*/ 91677 w 157535"/>
                    <a:gd name="connsiteY3" fmla="*/ 125213 h 138859"/>
                    <a:gd name="connsiteX4" fmla="*/ 153780 w 157535"/>
                    <a:gd name="connsiteY4" fmla="*/ 85875 h 138859"/>
                    <a:gd name="connsiteX5" fmla="*/ 133683 w 157535"/>
                    <a:gd name="connsiteY5" fmla="*/ 15199 h 138859"/>
                    <a:gd name="connsiteX6" fmla="*/ 101773 w 157535"/>
                    <a:gd name="connsiteY6" fmla="*/ 1578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101773" y="1578"/>
                      </a:moveTo>
                      <a:cubicBezTo>
                        <a:pt x="59673" y="-6708"/>
                        <a:pt x="11000" y="18342"/>
                        <a:pt x="1380" y="60157"/>
                      </a:cubicBezTo>
                      <a:cubicBezTo>
                        <a:pt x="-8240" y="101972"/>
                        <a:pt x="34146" y="149025"/>
                        <a:pt x="75294" y="136929"/>
                      </a:cubicBezTo>
                      <a:lnTo>
                        <a:pt x="91677" y="125213"/>
                      </a:lnTo>
                      <a:cubicBezTo>
                        <a:pt x="117871" y="127213"/>
                        <a:pt x="144446" y="110449"/>
                        <a:pt x="153780" y="85875"/>
                      </a:cubicBezTo>
                      <a:cubicBezTo>
                        <a:pt x="163114" y="61300"/>
                        <a:pt x="154542" y="31106"/>
                        <a:pt x="133683" y="15199"/>
                      </a:cubicBezTo>
                      <a:cubicBezTo>
                        <a:pt x="124348" y="8151"/>
                        <a:pt x="113204" y="3769"/>
                        <a:pt x="101773" y="1578"/>
                      </a:cubicBezTo>
                      <a:close/>
                    </a:path>
                  </a:pathLst>
                </a:custGeom>
                <a:solidFill>
                  <a:srgbClr val="C2D8AF"/>
                </a:solidFill>
                <a:ln w="9525" cap="flat">
                  <a:noFill/>
                  <a:prstDash val="solid"/>
                  <a:miter/>
                </a:ln>
              </p:spPr>
              <p:txBody>
                <a:bodyPr rtlCol="0" anchor="ctr"/>
                <a:lstStyle/>
                <a:p>
                  <a:endParaRPr lang="zh-CN" altLang="en-US"/>
                </a:p>
              </p:txBody>
            </p:sp>
            <p:sp>
              <p:nvSpPr>
                <p:cNvPr id="322" name="任意多边形: 形状 321">
                  <a:extLst>
                    <a:ext uri="{FF2B5EF4-FFF2-40B4-BE49-F238E27FC236}">
                      <a16:creationId xmlns:a16="http://schemas.microsoft.com/office/drawing/2014/main" id="{75D490B9-10BC-B733-7271-1C04309B783F}"/>
                    </a:ext>
                  </a:extLst>
                </p:cNvPr>
                <p:cNvSpPr/>
                <p:nvPr/>
              </p:nvSpPr>
              <p:spPr>
                <a:xfrm>
                  <a:off x="7688151" y="4009018"/>
                  <a:ext cx="157535" cy="138859"/>
                </a:xfrm>
                <a:custGeom>
                  <a:avLst/>
                  <a:gdLst>
                    <a:gd name="connsiteX0" fmla="*/ 101774 w 157535"/>
                    <a:gd name="connsiteY0" fmla="*/ 1578 h 138859"/>
                    <a:gd name="connsiteX1" fmla="*/ 1380 w 157535"/>
                    <a:gd name="connsiteY1" fmla="*/ 60157 h 138859"/>
                    <a:gd name="connsiteX2" fmla="*/ 75294 w 157535"/>
                    <a:gd name="connsiteY2" fmla="*/ 136928 h 138859"/>
                    <a:gd name="connsiteX3" fmla="*/ 91678 w 157535"/>
                    <a:gd name="connsiteY3" fmla="*/ 125213 h 138859"/>
                    <a:gd name="connsiteX4" fmla="*/ 153780 w 157535"/>
                    <a:gd name="connsiteY4" fmla="*/ 85875 h 138859"/>
                    <a:gd name="connsiteX5" fmla="*/ 133683 w 157535"/>
                    <a:gd name="connsiteY5" fmla="*/ 15199 h 138859"/>
                    <a:gd name="connsiteX6" fmla="*/ 101774 w 157535"/>
                    <a:gd name="connsiteY6" fmla="*/ 1578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101774" y="1578"/>
                      </a:moveTo>
                      <a:cubicBezTo>
                        <a:pt x="59673" y="-6708"/>
                        <a:pt x="11000" y="18342"/>
                        <a:pt x="1380" y="60157"/>
                      </a:cubicBezTo>
                      <a:cubicBezTo>
                        <a:pt x="-8240" y="101972"/>
                        <a:pt x="34146" y="149025"/>
                        <a:pt x="75294" y="136928"/>
                      </a:cubicBezTo>
                      <a:lnTo>
                        <a:pt x="91678" y="125213"/>
                      </a:lnTo>
                      <a:cubicBezTo>
                        <a:pt x="117871" y="127213"/>
                        <a:pt x="144446" y="110449"/>
                        <a:pt x="153780" y="85875"/>
                      </a:cubicBezTo>
                      <a:cubicBezTo>
                        <a:pt x="163115" y="61300"/>
                        <a:pt x="154542" y="31106"/>
                        <a:pt x="133683" y="15199"/>
                      </a:cubicBezTo>
                      <a:cubicBezTo>
                        <a:pt x="124443" y="8151"/>
                        <a:pt x="113204" y="3769"/>
                        <a:pt x="101774" y="1578"/>
                      </a:cubicBezTo>
                      <a:close/>
                    </a:path>
                  </a:pathLst>
                </a:custGeom>
                <a:solidFill>
                  <a:srgbClr val="C2D8AF"/>
                </a:solidFill>
                <a:ln w="9525" cap="flat">
                  <a:noFill/>
                  <a:prstDash val="solid"/>
                  <a:miter/>
                </a:ln>
              </p:spPr>
              <p:txBody>
                <a:bodyPr rtlCol="0" anchor="ctr"/>
                <a:lstStyle/>
                <a:p>
                  <a:endParaRPr lang="zh-CN" altLang="en-US"/>
                </a:p>
              </p:txBody>
            </p:sp>
          </p:grpSp>
          <p:grpSp>
            <p:nvGrpSpPr>
              <p:cNvPr id="323" name="图形 235">
                <a:extLst>
                  <a:ext uri="{FF2B5EF4-FFF2-40B4-BE49-F238E27FC236}">
                    <a16:creationId xmlns:a16="http://schemas.microsoft.com/office/drawing/2014/main" id="{9BFAC6C2-0FE1-59D0-09E0-2B719743E9FF}"/>
                  </a:ext>
                </a:extLst>
              </p:cNvPr>
              <p:cNvGrpSpPr/>
              <p:nvPr/>
            </p:nvGrpSpPr>
            <p:grpSpPr>
              <a:xfrm>
                <a:off x="6126204" y="3520206"/>
                <a:ext cx="1526435" cy="1393985"/>
                <a:chOff x="6126204" y="3520206"/>
                <a:chExt cx="1526435" cy="1393985"/>
              </a:xfrm>
              <a:solidFill>
                <a:srgbClr val="C2D8AF"/>
              </a:solidFill>
            </p:grpSpPr>
            <p:sp>
              <p:nvSpPr>
                <p:cNvPr id="324" name="任意多边形: 形状 323">
                  <a:extLst>
                    <a:ext uri="{FF2B5EF4-FFF2-40B4-BE49-F238E27FC236}">
                      <a16:creationId xmlns:a16="http://schemas.microsoft.com/office/drawing/2014/main" id="{460B25CC-647D-F3B0-9620-CEB7C182B2BE}"/>
                    </a:ext>
                  </a:extLst>
                </p:cNvPr>
                <p:cNvSpPr/>
                <p:nvPr/>
              </p:nvSpPr>
              <p:spPr>
                <a:xfrm>
                  <a:off x="7356453" y="4231343"/>
                  <a:ext cx="212855" cy="187755"/>
                </a:xfrm>
                <a:custGeom>
                  <a:avLst/>
                  <a:gdLst>
                    <a:gd name="connsiteX0" fmla="*/ 86286 w 212855"/>
                    <a:gd name="connsiteY0" fmla="*/ 185018 h 187755"/>
                    <a:gd name="connsiteX1" fmla="*/ 204301 w 212855"/>
                    <a:gd name="connsiteY1" fmla="*/ 130440 h 187755"/>
                    <a:gd name="connsiteX2" fmla="*/ 167058 w 212855"/>
                    <a:gd name="connsiteY2" fmla="*/ 8043 h 187755"/>
                    <a:gd name="connsiteX3" fmla="*/ 157247 w 212855"/>
                    <a:gd name="connsiteY3" fmla="*/ 233 h 187755"/>
                    <a:gd name="connsiteX4" fmla="*/ 30183 w 212855"/>
                    <a:gd name="connsiteY4" fmla="*/ 28237 h 187755"/>
                    <a:gd name="connsiteX5" fmla="*/ 9800 w 212855"/>
                    <a:gd name="connsiteY5" fmla="*/ 43000 h 187755"/>
                    <a:gd name="connsiteX6" fmla="*/ 466 w 212855"/>
                    <a:gd name="connsiteY6" fmla="*/ 84434 h 187755"/>
                    <a:gd name="connsiteX7" fmla="*/ 86286 w 212855"/>
                    <a:gd name="connsiteY7" fmla="*/ 185018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5" h="187755">
                      <a:moveTo>
                        <a:pt x="86286" y="185018"/>
                      </a:moveTo>
                      <a:cubicBezTo>
                        <a:pt x="131910" y="196067"/>
                        <a:pt x="184203" y="172826"/>
                        <a:pt x="204301" y="130440"/>
                      </a:cubicBezTo>
                      <a:cubicBezTo>
                        <a:pt x="224398" y="88054"/>
                        <a:pt x="207920" y="31094"/>
                        <a:pt x="167058" y="8043"/>
                      </a:cubicBezTo>
                      <a:lnTo>
                        <a:pt x="157247" y="233"/>
                      </a:lnTo>
                      <a:cubicBezTo>
                        <a:pt x="113432" y="-1672"/>
                        <a:pt x="69141" y="8139"/>
                        <a:pt x="30183" y="28237"/>
                      </a:cubicBezTo>
                      <a:cubicBezTo>
                        <a:pt x="22659" y="32142"/>
                        <a:pt x="15229" y="36523"/>
                        <a:pt x="9800" y="43000"/>
                      </a:cubicBezTo>
                      <a:cubicBezTo>
                        <a:pt x="561" y="54240"/>
                        <a:pt x="-963" y="69956"/>
                        <a:pt x="466" y="84434"/>
                      </a:cubicBezTo>
                      <a:cubicBezTo>
                        <a:pt x="5419" y="131202"/>
                        <a:pt x="40756" y="173969"/>
                        <a:pt x="86286" y="185018"/>
                      </a:cubicBezTo>
                      <a:close/>
                    </a:path>
                  </a:pathLst>
                </a:custGeom>
                <a:solidFill>
                  <a:srgbClr val="C2D8AF"/>
                </a:solidFill>
                <a:ln w="9525" cap="flat">
                  <a:noFill/>
                  <a:prstDash val="solid"/>
                  <a:miter/>
                </a:ln>
              </p:spPr>
              <p:txBody>
                <a:bodyPr rtlCol="0" anchor="ctr"/>
                <a:lstStyle/>
                <a:p>
                  <a:endParaRPr lang="zh-CN" altLang="en-US"/>
                </a:p>
              </p:txBody>
            </p:sp>
            <p:sp>
              <p:nvSpPr>
                <p:cNvPr id="325" name="任意多边形: 形状 324">
                  <a:extLst>
                    <a:ext uri="{FF2B5EF4-FFF2-40B4-BE49-F238E27FC236}">
                      <a16:creationId xmlns:a16="http://schemas.microsoft.com/office/drawing/2014/main" id="{1E7E7802-7271-7559-504F-7EAD544860AF}"/>
                    </a:ext>
                  </a:extLst>
                </p:cNvPr>
                <p:cNvSpPr/>
                <p:nvPr/>
              </p:nvSpPr>
              <p:spPr>
                <a:xfrm>
                  <a:off x="6126204" y="3961500"/>
                  <a:ext cx="212854" cy="187755"/>
                </a:xfrm>
                <a:custGeom>
                  <a:avLst/>
                  <a:gdLst>
                    <a:gd name="connsiteX0" fmla="*/ 86286 w 212854"/>
                    <a:gd name="connsiteY0" fmla="*/ 185018 h 187755"/>
                    <a:gd name="connsiteX1" fmla="*/ 204300 w 212854"/>
                    <a:gd name="connsiteY1" fmla="*/ 130440 h 187755"/>
                    <a:gd name="connsiteX2" fmla="*/ 167058 w 212854"/>
                    <a:gd name="connsiteY2" fmla="*/ 8044 h 187755"/>
                    <a:gd name="connsiteX3" fmla="*/ 157247 w 212854"/>
                    <a:gd name="connsiteY3" fmla="*/ 233 h 187755"/>
                    <a:gd name="connsiteX4" fmla="*/ 30183 w 212854"/>
                    <a:gd name="connsiteY4" fmla="*/ 28237 h 187755"/>
                    <a:gd name="connsiteX5" fmla="*/ 9800 w 212854"/>
                    <a:gd name="connsiteY5" fmla="*/ 43001 h 187755"/>
                    <a:gd name="connsiteX6" fmla="*/ 465 w 212854"/>
                    <a:gd name="connsiteY6" fmla="*/ 84434 h 187755"/>
                    <a:gd name="connsiteX7" fmla="*/ 86286 w 212854"/>
                    <a:gd name="connsiteY7" fmla="*/ 185018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4" h="187755">
                      <a:moveTo>
                        <a:pt x="86286" y="185018"/>
                      </a:moveTo>
                      <a:cubicBezTo>
                        <a:pt x="131910" y="196067"/>
                        <a:pt x="184203" y="172826"/>
                        <a:pt x="204300" y="130440"/>
                      </a:cubicBezTo>
                      <a:cubicBezTo>
                        <a:pt x="224398" y="88054"/>
                        <a:pt x="207920" y="31094"/>
                        <a:pt x="167058" y="8044"/>
                      </a:cubicBezTo>
                      <a:lnTo>
                        <a:pt x="157247" y="233"/>
                      </a:lnTo>
                      <a:cubicBezTo>
                        <a:pt x="113432" y="-1672"/>
                        <a:pt x="69141" y="8139"/>
                        <a:pt x="30183" y="28237"/>
                      </a:cubicBezTo>
                      <a:cubicBezTo>
                        <a:pt x="22659" y="32142"/>
                        <a:pt x="15229" y="36523"/>
                        <a:pt x="9800" y="43001"/>
                      </a:cubicBezTo>
                      <a:cubicBezTo>
                        <a:pt x="561" y="54240"/>
                        <a:pt x="-963" y="69956"/>
                        <a:pt x="465" y="84434"/>
                      </a:cubicBezTo>
                      <a:cubicBezTo>
                        <a:pt x="5418" y="131202"/>
                        <a:pt x="40661" y="173969"/>
                        <a:pt x="86286" y="185018"/>
                      </a:cubicBezTo>
                      <a:close/>
                    </a:path>
                  </a:pathLst>
                </a:custGeom>
                <a:solidFill>
                  <a:srgbClr val="C2D8AF"/>
                </a:solidFill>
                <a:ln w="9525" cap="flat">
                  <a:noFill/>
                  <a:prstDash val="solid"/>
                  <a:miter/>
                </a:ln>
              </p:spPr>
              <p:txBody>
                <a:bodyPr rtlCol="0" anchor="ctr"/>
                <a:lstStyle/>
                <a:p>
                  <a:endParaRPr lang="zh-CN" altLang="en-US"/>
                </a:p>
              </p:txBody>
            </p:sp>
            <p:sp>
              <p:nvSpPr>
                <p:cNvPr id="326" name="任意多边形: 形状 325">
                  <a:extLst>
                    <a:ext uri="{FF2B5EF4-FFF2-40B4-BE49-F238E27FC236}">
                      <a16:creationId xmlns:a16="http://schemas.microsoft.com/office/drawing/2014/main" id="{560B0902-A649-A9BC-35B4-835833652E32}"/>
                    </a:ext>
                  </a:extLst>
                </p:cNvPr>
                <p:cNvSpPr/>
                <p:nvPr/>
              </p:nvSpPr>
              <p:spPr>
                <a:xfrm>
                  <a:off x="6997932" y="3520206"/>
                  <a:ext cx="212854" cy="187755"/>
                </a:xfrm>
                <a:custGeom>
                  <a:avLst/>
                  <a:gdLst>
                    <a:gd name="connsiteX0" fmla="*/ 86286 w 212854"/>
                    <a:gd name="connsiteY0" fmla="*/ 185018 h 187755"/>
                    <a:gd name="connsiteX1" fmla="*/ 204301 w 212854"/>
                    <a:gd name="connsiteY1" fmla="*/ 130440 h 187755"/>
                    <a:gd name="connsiteX2" fmla="*/ 167057 w 212854"/>
                    <a:gd name="connsiteY2" fmla="*/ 8044 h 187755"/>
                    <a:gd name="connsiteX3" fmla="*/ 157247 w 212854"/>
                    <a:gd name="connsiteY3" fmla="*/ 233 h 187755"/>
                    <a:gd name="connsiteX4" fmla="*/ 30183 w 212854"/>
                    <a:gd name="connsiteY4" fmla="*/ 28237 h 187755"/>
                    <a:gd name="connsiteX5" fmla="*/ 9800 w 212854"/>
                    <a:gd name="connsiteY5" fmla="*/ 43000 h 187755"/>
                    <a:gd name="connsiteX6" fmla="*/ 465 w 212854"/>
                    <a:gd name="connsiteY6" fmla="*/ 84434 h 187755"/>
                    <a:gd name="connsiteX7" fmla="*/ 86286 w 212854"/>
                    <a:gd name="connsiteY7" fmla="*/ 185018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4" h="187755">
                      <a:moveTo>
                        <a:pt x="86286" y="185018"/>
                      </a:moveTo>
                      <a:cubicBezTo>
                        <a:pt x="131910" y="196067"/>
                        <a:pt x="184203" y="172826"/>
                        <a:pt x="204301" y="130440"/>
                      </a:cubicBezTo>
                      <a:cubicBezTo>
                        <a:pt x="224398" y="88054"/>
                        <a:pt x="207920" y="31094"/>
                        <a:pt x="167057" y="8044"/>
                      </a:cubicBezTo>
                      <a:lnTo>
                        <a:pt x="157247" y="233"/>
                      </a:lnTo>
                      <a:cubicBezTo>
                        <a:pt x="113432" y="-1672"/>
                        <a:pt x="69141" y="8139"/>
                        <a:pt x="30183" y="28237"/>
                      </a:cubicBezTo>
                      <a:cubicBezTo>
                        <a:pt x="22659" y="32142"/>
                        <a:pt x="15229" y="36523"/>
                        <a:pt x="9800" y="43000"/>
                      </a:cubicBezTo>
                      <a:cubicBezTo>
                        <a:pt x="561" y="54240"/>
                        <a:pt x="-963" y="69956"/>
                        <a:pt x="465" y="84434"/>
                      </a:cubicBezTo>
                      <a:cubicBezTo>
                        <a:pt x="5418" y="131202"/>
                        <a:pt x="40661" y="173969"/>
                        <a:pt x="86286" y="185018"/>
                      </a:cubicBezTo>
                      <a:close/>
                    </a:path>
                  </a:pathLst>
                </a:custGeom>
                <a:solidFill>
                  <a:srgbClr val="C2D8AF"/>
                </a:solidFill>
                <a:ln w="9525" cap="flat">
                  <a:noFill/>
                  <a:prstDash val="solid"/>
                  <a:miter/>
                </a:ln>
              </p:spPr>
              <p:txBody>
                <a:bodyPr rtlCol="0" anchor="ctr"/>
                <a:lstStyle/>
                <a:p>
                  <a:endParaRPr lang="zh-CN" altLang="en-US"/>
                </a:p>
              </p:txBody>
            </p:sp>
            <p:sp>
              <p:nvSpPr>
                <p:cNvPr id="327" name="任意多边形: 形状 326">
                  <a:extLst>
                    <a:ext uri="{FF2B5EF4-FFF2-40B4-BE49-F238E27FC236}">
                      <a16:creationId xmlns:a16="http://schemas.microsoft.com/office/drawing/2014/main" id="{9653A544-1587-3D53-A956-21ADF3B45078}"/>
                    </a:ext>
                  </a:extLst>
                </p:cNvPr>
                <p:cNvSpPr/>
                <p:nvPr/>
              </p:nvSpPr>
              <p:spPr>
                <a:xfrm>
                  <a:off x="7002025" y="4456175"/>
                  <a:ext cx="204760" cy="157805"/>
                </a:xfrm>
                <a:custGeom>
                  <a:avLst/>
                  <a:gdLst>
                    <a:gd name="connsiteX0" fmla="*/ 73430 w 204760"/>
                    <a:gd name="connsiteY0" fmla="*/ 156305 h 157805"/>
                    <a:gd name="connsiteX1" fmla="*/ 194588 w 204760"/>
                    <a:gd name="connsiteY1" fmla="*/ 109347 h 157805"/>
                    <a:gd name="connsiteX2" fmla="*/ 152773 w 204760"/>
                    <a:gd name="connsiteY2" fmla="*/ 1048 h 157805"/>
                    <a:gd name="connsiteX3" fmla="*/ 144868 w 204760"/>
                    <a:gd name="connsiteY3" fmla="*/ 0 h 157805"/>
                    <a:gd name="connsiteX4" fmla="*/ 40854 w 204760"/>
                    <a:gd name="connsiteY4" fmla="*/ 23717 h 157805"/>
                    <a:gd name="connsiteX5" fmla="*/ 5421 w 204760"/>
                    <a:gd name="connsiteY5" fmla="*/ 115443 h 157805"/>
                    <a:gd name="connsiteX6" fmla="*/ 73430 w 204760"/>
                    <a:gd name="connsiteY6" fmla="*/ 156305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60" h="157805">
                      <a:moveTo>
                        <a:pt x="73430" y="156305"/>
                      </a:moveTo>
                      <a:cubicBezTo>
                        <a:pt x="118864" y="162782"/>
                        <a:pt x="170585" y="148495"/>
                        <a:pt x="194588" y="109347"/>
                      </a:cubicBezTo>
                      <a:cubicBezTo>
                        <a:pt x="218591" y="70295"/>
                        <a:pt x="198303" y="7334"/>
                        <a:pt x="152773" y="1048"/>
                      </a:cubicBezTo>
                      <a:lnTo>
                        <a:pt x="144868" y="0"/>
                      </a:lnTo>
                      <a:cubicBezTo>
                        <a:pt x="108958" y="2191"/>
                        <a:pt x="71430" y="4858"/>
                        <a:pt x="40854" y="23717"/>
                      </a:cubicBezTo>
                      <a:cubicBezTo>
                        <a:pt x="10184" y="42577"/>
                        <a:pt x="-10295" y="83153"/>
                        <a:pt x="5421" y="115443"/>
                      </a:cubicBezTo>
                      <a:cubicBezTo>
                        <a:pt x="17518" y="140303"/>
                        <a:pt x="46188" y="152400"/>
                        <a:pt x="73430" y="156305"/>
                      </a:cubicBezTo>
                      <a:close/>
                    </a:path>
                  </a:pathLst>
                </a:custGeom>
                <a:solidFill>
                  <a:srgbClr val="C2D8AF"/>
                </a:solidFill>
                <a:ln w="9525" cap="flat">
                  <a:noFill/>
                  <a:prstDash val="solid"/>
                  <a:miter/>
                </a:ln>
              </p:spPr>
              <p:txBody>
                <a:bodyPr rtlCol="0" anchor="ctr"/>
                <a:lstStyle/>
                <a:p>
                  <a:endParaRPr lang="zh-CN" altLang="en-US"/>
                </a:p>
              </p:txBody>
            </p:sp>
            <p:sp>
              <p:nvSpPr>
                <p:cNvPr id="328" name="任意多边形: 形状 327">
                  <a:extLst>
                    <a:ext uri="{FF2B5EF4-FFF2-40B4-BE49-F238E27FC236}">
                      <a16:creationId xmlns:a16="http://schemas.microsoft.com/office/drawing/2014/main" id="{F385507D-6153-3112-C8DB-3ACEB3858267}"/>
                    </a:ext>
                  </a:extLst>
                </p:cNvPr>
                <p:cNvSpPr/>
                <p:nvPr/>
              </p:nvSpPr>
              <p:spPr>
                <a:xfrm>
                  <a:off x="6618257" y="4646556"/>
                  <a:ext cx="207099" cy="166241"/>
                </a:xfrm>
                <a:custGeom>
                  <a:avLst/>
                  <a:gdLst>
                    <a:gd name="connsiteX0" fmla="*/ 16571 w 207099"/>
                    <a:gd name="connsiteY0" fmla="*/ 155473 h 166241"/>
                    <a:gd name="connsiteX1" fmla="*/ 191164 w 207099"/>
                    <a:gd name="connsiteY1" fmla="*/ 104895 h 166241"/>
                    <a:gd name="connsiteX2" fmla="*/ 194212 w 207099"/>
                    <a:gd name="connsiteY2" fmla="*/ 23647 h 166241"/>
                    <a:gd name="connsiteX3" fmla="*/ 192688 w 207099"/>
                    <a:gd name="connsiteY3" fmla="*/ 25837 h 166241"/>
                    <a:gd name="connsiteX4" fmla="*/ 139539 w 207099"/>
                    <a:gd name="connsiteY4" fmla="*/ 1072 h 166241"/>
                    <a:gd name="connsiteX5" fmla="*/ 28192 w 207099"/>
                    <a:gd name="connsiteY5" fmla="*/ 46221 h 166241"/>
                    <a:gd name="connsiteX6" fmla="*/ 16571 w 207099"/>
                    <a:gd name="connsiteY6" fmla="*/ 155473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99" h="166241">
                      <a:moveTo>
                        <a:pt x="16571" y="155473"/>
                      </a:moveTo>
                      <a:cubicBezTo>
                        <a:pt x="76864" y="181381"/>
                        <a:pt x="154017" y="158997"/>
                        <a:pt x="191164" y="104895"/>
                      </a:cubicBezTo>
                      <a:cubicBezTo>
                        <a:pt x="207833" y="80606"/>
                        <a:pt x="215262" y="44316"/>
                        <a:pt x="194212" y="23647"/>
                      </a:cubicBezTo>
                      <a:lnTo>
                        <a:pt x="192688" y="25837"/>
                      </a:lnTo>
                      <a:cubicBezTo>
                        <a:pt x="194974" y="3168"/>
                        <a:pt x="161922" y="-2738"/>
                        <a:pt x="139539" y="1072"/>
                      </a:cubicBezTo>
                      <a:cubicBezTo>
                        <a:pt x="99438" y="7930"/>
                        <a:pt x="57528" y="18122"/>
                        <a:pt x="28192" y="46221"/>
                      </a:cubicBezTo>
                      <a:cubicBezTo>
                        <a:pt x="-1241" y="74415"/>
                        <a:pt x="-11623" y="126136"/>
                        <a:pt x="16571" y="155473"/>
                      </a:cubicBezTo>
                      <a:close/>
                    </a:path>
                  </a:pathLst>
                </a:custGeom>
                <a:solidFill>
                  <a:srgbClr val="C2D8AF"/>
                </a:solidFill>
                <a:ln w="9525" cap="flat">
                  <a:noFill/>
                  <a:prstDash val="solid"/>
                  <a:miter/>
                </a:ln>
              </p:spPr>
              <p:txBody>
                <a:bodyPr rtlCol="0" anchor="ctr"/>
                <a:lstStyle/>
                <a:p>
                  <a:endParaRPr lang="zh-CN" altLang="en-US"/>
                </a:p>
              </p:txBody>
            </p:sp>
            <p:sp>
              <p:nvSpPr>
                <p:cNvPr id="329" name="任意多边形: 形状 328">
                  <a:extLst>
                    <a:ext uri="{FF2B5EF4-FFF2-40B4-BE49-F238E27FC236}">
                      <a16:creationId xmlns:a16="http://schemas.microsoft.com/office/drawing/2014/main" id="{44B50069-30AD-8961-FB91-935A6DA0D68D}"/>
                    </a:ext>
                  </a:extLst>
                </p:cNvPr>
                <p:cNvSpPr/>
                <p:nvPr/>
              </p:nvSpPr>
              <p:spPr>
                <a:xfrm>
                  <a:off x="7334818" y="4599622"/>
                  <a:ext cx="166469" cy="130081"/>
                </a:xfrm>
                <a:custGeom>
                  <a:avLst/>
                  <a:gdLst>
                    <a:gd name="connsiteX0" fmla="*/ 79346 w 166469"/>
                    <a:gd name="connsiteY0" fmla="*/ 128969 h 130081"/>
                    <a:gd name="connsiteX1" fmla="*/ 161927 w 166469"/>
                    <a:gd name="connsiteY1" fmla="*/ 87439 h 130081"/>
                    <a:gd name="connsiteX2" fmla="*/ 126589 w 166469"/>
                    <a:gd name="connsiteY2" fmla="*/ 6668 h 130081"/>
                    <a:gd name="connsiteX3" fmla="*/ 106778 w 166469"/>
                    <a:gd name="connsiteY3" fmla="*/ 0 h 130081"/>
                    <a:gd name="connsiteX4" fmla="*/ 47437 w 166469"/>
                    <a:gd name="connsiteY4" fmla="*/ 10859 h 130081"/>
                    <a:gd name="connsiteX5" fmla="*/ 383 w 166469"/>
                    <a:gd name="connsiteY5" fmla="*/ 42386 h 130081"/>
                    <a:gd name="connsiteX6" fmla="*/ 5432 w 166469"/>
                    <a:gd name="connsiteY6" fmla="*/ 68009 h 130081"/>
                    <a:gd name="connsiteX7" fmla="*/ 79346 w 166469"/>
                    <a:gd name="connsiteY7" fmla="*/ 128969 h 13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469" h="130081">
                      <a:moveTo>
                        <a:pt x="79346" y="128969"/>
                      </a:moveTo>
                      <a:cubicBezTo>
                        <a:pt x="112112" y="134684"/>
                        <a:pt x="148783" y="118015"/>
                        <a:pt x="161927" y="87439"/>
                      </a:cubicBezTo>
                      <a:cubicBezTo>
                        <a:pt x="175072" y="56864"/>
                        <a:pt x="158594" y="15812"/>
                        <a:pt x="126589" y="6668"/>
                      </a:cubicBezTo>
                      <a:lnTo>
                        <a:pt x="106778" y="0"/>
                      </a:lnTo>
                      <a:cubicBezTo>
                        <a:pt x="89728" y="11144"/>
                        <a:pt x="67725" y="9049"/>
                        <a:pt x="47437" y="10859"/>
                      </a:cubicBezTo>
                      <a:cubicBezTo>
                        <a:pt x="27148" y="12573"/>
                        <a:pt x="3717" y="22288"/>
                        <a:pt x="383" y="42386"/>
                      </a:cubicBezTo>
                      <a:cubicBezTo>
                        <a:pt x="-1045" y="51149"/>
                        <a:pt x="1717" y="60008"/>
                        <a:pt x="5432" y="68009"/>
                      </a:cubicBezTo>
                      <a:cubicBezTo>
                        <a:pt x="19148" y="98298"/>
                        <a:pt x="46675" y="123254"/>
                        <a:pt x="79346" y="128969"/>
                      </a:cubicBezTo>
                      <a:close/>
                    </a:path>
                  </a:pathLst>
                </a:custGeom>
                <a:solidFill>
                  <a:srgbClr val="C2D8AF"/>
                </a:solidFill>
                <a:ln w="9525" cap="flat">
                  <a:noFill/>
                  <a:prstDash val="solid"/>
                  <a:miter/>
                </a:ln>
              </p:spPr>
              <p:txBody>
                <a:bodyPr rtlCol="0" anchor="ctr"/>
                <a:lstStyle/>
                <a:p>
                  <a:endParaRPr lang="zh-CN" altLang="en-US"/>
                </a:p>
              </p:txBody>
            </p:sp>
            <p:sp>
              <p:nvSpPr>
                <p:cNvPr id="330" name="任意多边形: 形状 329">
                  <a:extLst>
                    <a:ext uri="{FF2B5EF4-FFF2-40B4-BE49-F238E27FC236}">
                      <a16:creationId xmlns:a16="http://schemas.microsoft.com/office/drawing/2014/main" id="{094D3D84-2252-AA49-BC87-22FDD7CE0AEB}"/>
                    </a:ext>
                  </a:extLst>
                </p:cNvPr>
                <p:cNvSpPr/>
                <p:nvPr/>
              </p:nvSpPr>
              <p:spPr>
                <a:xfrm>
                  <a:off x="7486171" y="3693033"/>
                  <a:ext cx="166469" cy="130081"/>
                </a:xfrm>
                <a:custGeom>
                  <a:avLst/>
                  <a:gdLst>
                    <a:gd name="connsiteX0" fmla="*/ 79346 w 166469"/>
                    <a:gd name="connsiteY0" fmla="*/ 128969 h 130081"/>
                    <a:gd name="connsiteX1" fmla="*/ 161927 w 166469"/>
                    <a:gd name="connsiteY1" fmla="*/ 87439 h 130081"/>
                    <a:gd name="connsiteX2" fmla="*/ 126589 w 166469"/>
                    <a:gd name="connsiteY2" fmla="*/ 6668 h 130081"/>
                    <a:gd name="connsiteX3" fmla="*/ 106777 w 166469"/>
                    <a:gd name="connsiteY3" fmla="*/ 0 h 130081"/>
                    <a:gd name="connsiteX4" fmla="*/ 47437 w 166469"/>
                    <a:gd name="connsiteY4" fmla="*/ 10858 h 130081"/>
                    <a:gd name="connsiteX5" fmla="*/ 383 w 166469"/>
                    <a:gd name="connsiteY5" fmla="*/ 42386 h 130081"/>
                    <a:gd name="connsiteX6" fmla="*/ 5432 w 166469"/>
                    <a:gd name="connsiteY6" fmla="*/ 68008 h 130081"/>
                    <a:gd name="connsiteX7" fmla="*/ 79346 w 166469"/>
                    <a:gd name="connsiteY7" fmla="*/ 128969 h 13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469" h="130081">
                      <a:moveTo>
                        <a:pt x="79346" y="128969"/>
                      </a:moveTo>
                      <a:cubicBezTo>
                        <a:pt x="112111" y="134683"/>
                        <a:pt x="148783" y="118015"/>
                        <a:pt x="161927" y="87439"/>
                      </a:cubicBezTo>
                      <a:cubicBezTo>
                        <a:pt x="175072" y="56864"/>
                        <a:pt x="158593" y="15812"/>
                        <a:pt x="126589" y="6668"/>
                      </a:cubicBezTo>
                      <a:lnTo>
                        <a:pt x="106777" y="0"/>
                      </a:lnTo>
                      <a:cubicBezTo>
                        <a:pt x="89728" y="11144"/>
                        <a:pt x="67725" y="9049"/>
                        <a:pt x="47437" y="10858"/>
                      </a:cubicBezTo>
                      <a:cubicBezTo>
                        <a:pt x="27148" y="12573"/>
                        <a:pt x="3717" y="22288"/>
                        <a:pt x="383" y="42386"/>
                      </a:cubicBezTo>
                      <a:cubicBezTo>
                        <a:pt x="-1045" y="51149"/>
                        <a:pt x="1717" y="60007"/>
                        <a:pt x="5432" y="68008"/>
                      </a:cubicBezTo>
                      <a:cubicBezTo>
                        <a:pt x="19148" y="98298"/>
                        <a:pt x="46580" y="123254"/>
                        <a:pt x="79346" y="128969"/>
                      </a:cubicBezTo>
                      <a:close/>
                    </a:path>
                  </a:pathLst>
                </a:custGeom>
                <a:solidFill>
                  <a:srgbClr val="C2D8AF"/>
                </a:solidFill>
                <a:ln w="9525" cap="flat">
                  <a:noFill/>
                  <a:prstDash val="solid"/>
                  <a:miter/>
                </a:ln>
              </p:spPr>
              <p:txBody>
                <a:bodyPr rtlCol="0" anchor="ctr"/>
                <a:lstStyle/>
                <a:p>
                  <a:endParaRPr lang="zh-CN" altLang="en-US"/>
                </a:p>
              </p:txBody>
            </p:sp>
            <p:sp>
              <p:nvSpPr>
                <p:cNvPr id="331" name="任意多边形: 形状 330">
                  <a:extLst>
                    <a:ext uri="{FF2B5EF4-FFF2-40B4-BE49-F238E27FC236}">
                      <a16:creationId xmlns:a16="http://schemas.microsoft.com/office/drawing/2014/main" id="{CBD9FE9B-FAAD-AF30-7D35-20E177AD56CF}"/>
                    </a:ext>
                  </a:extLst>
                </p:cNvPr>
                <p:cNvSpPr/>
                <p:nvPr/>
              </p:nvSpPr>
              <p:spPr>
                <a:xfrm>
                  <a:off x="6967877" y="4775332"/>
                  <a:ext cx="157535" cy="138859"/>
                </a:xfrm>
                <a:custGeom>
                  <a:avLst/>
                  <a:gdLst>
                    <a:gd name="connsiteX0" fmla="*/ 55762 w 157535"/>
                    <a:gd name="connsiteY0" fmla="*/ 137281 h 138859"/>
                    <a:gd name="connsiteX1" fmla="*/ 156156 w 157535"/>
                    <a:gd name="connsiteY1" fmla="*/ 78702 h 138859"/>
                    <a:gd name="connsiteX2" fmla="*/ 82241 w 157535"/>
                    <a:gd name="connsiteY2" fmla="*/ 1931 h 138859"/>
                    <a:gd name="connsiteX3" fmla="*/ 65859 w 157535"/>
                    <a:gd name="connsiteY3" fmla="*/ 13647 h 138859"/>
                    <a:gd name="connsiteX4" fmla="*/ 3755 w 157535"/>
                    <a:gd name="connsiteY4" fmla="*/ 52985 h 138859"/>
                    <a:gd name="connsiteX5" fmla="*/ 23853 w 157535"/>
                    <a:gd name="connsiteY5" fmla="*/ 123660 h 138859"/>
                    <a:gd name="connsiteX6" fmla="*/ 55762 w 157535"/>
                    <a:gd name="connsiteY6" fmla="*/ 137281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55762" y="137281"/>
                      </a:moveTo>
                      <a:cubicBezTo>
                        <a:pt x="97863" y="145568"/>
                        <a:pt x="146535" y="120517"/>
                        <a:pt x="156156" y="78702"/>
                      </a:cubicBezTo>
                      <a:cubicBezTo>
                        <a:pt x="165776" y="36888"/>
                        <a:pt x="123389" y="-10166"/>
                        <a:pt x="82241" y="1931"/>
                      </a:cubicBezTo>
                      <a:lnTo>
                        <a:pt x="65859" y="13647"/>
                      </a:lnTo>
                      <a:cubicBezTo>
                        <a:pt x="39665" y="11646"/>
                        <a:pt x="13090" y="28410"/>
                        <a:pt x="3755" y="52985"/>
                      </a:cubicBezTo>
                      <a:cubicBezTo>
                        <a:pt x="-5579" y="77559"/>
                        <a:pt x="2993" y="107754"/>
                        <a:pt x="23853" y="123660"/>
                      </a:cubicBezTo>
                      <a:cubicBezTo>
                        <a:pt x="33188" y="130709"/>
                        <a:pt x="44332" y="135090"/>
                        <a:pt x="55762" y="137281"/>
                      </a:cubicBezTo>
                      <a:close/>
                    </a:path>
                  </a:pathLst>
                </a:custGeom>
                <a:solidFill>
                  <a:srgbClr val="C2D8AF"/>
                </a:solidFill>
                <a:ln w="9525" cap="flat">
                  <a:noFill/>
                  <a:prstDash val="solid"/>
                  <a:miter/>
                </a:ln>
              </p:spPr>
              <p:txBody>
                <a:bodyPr rtlCol="0" anchor="ctr"/>
                <a:lstStyle/>
                <a:p>
                  <a:endParaRPr lang="zh-CN" altLang="en-US"/>
                </a:p>
              </p:txBody>
            </p:sp>
            <p:sp>
              <p:nvSpPr>
                <p:cNvPr id="332" name="任意多边形: 形状 331">
                  <a:extLst>
                    <a:ext uri="{FF2B5EF4-FFF2-40B4-BE49-F238E27FC236}">
                      <a16:creationId xmlns:a16="http://schemas.microsoft.com/office/drawing/2014/main" id="{48B90D2A-FE56-5B9B-8F6F-DFDBBFE48979}"/>
                    </a:ext>
                  </a:extLst>
                </p:cNvPr>
                <p:cNvSpPr/>
                <p:nvPr/>
              </p:nvSpPr>
              <p:spPr>
                <a:xfrm>
                  <a:off x="6126343" y="4368805"/>
                  <a:ext cx="157535" cy="138859"/>
                </a:xfrm>
                <a:custGeom>
                  <a:avLst/>
                  <a:gdLst>
                    <a:gd name="connsiteX0" fmla="*/ 55762 w 157535"/>
                    <a:gd name="connsiteY0" fmla="*/ 137281 h 138859"/>
                    <a:gd name="connsiteX1" fmla="*/ 156155 w 157535"/>
                    <a:gd name="connsiteY1" fmla="*/ 78702 h 138859"/>
                    <a:gd name="connsiteX2" fmla="*/ 82242 w 157535"/>
                    <a:gd name="connsiteY2" fmla="*/ 1931 h 138859"/>
                    <a:gd name="connsiteX3" fmla="*/ 65859 w 157535"/>
                    <a:gd name="connsiteY3" fmla="*/ 13647 h 138859"/>
                    <a:gd name="connsiteX4" fmla="*/ 3755 w 157535"/>
                    <a:gd name="connsiteY4" fmla="*/ 52985 h 138859"/>
                    <a:gd name="connsiteX5" fmla="*/ 23853 w 157535"/>
                    <a:gd name="connsiteY5" fmla="*/ 123660 h 138859"/>
                    <a:gd name="connsiteX6" fmla="*/ 55762 w 157535"/>
                    <a:gd name="connsiteY6" fmla="*/ 137281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55762" y="137281"/>
                      </a:moveTo>
                      <a:cubicBezTo>
                        <a:pt x="97862" y="145568"/>
                        <a:pt x="146535" y="120517"/>
                        <a:pt x="156155" y="78702"/>
                      </a:cubicBezTo>
                      <a:cubicBezTo>
                        <a:pt x="165776" y="36888"/>
                        <a:pt x="123390" y="-10166"/>
                        <a:pt x="82242" y="1931"/>
                      </a:cubicBezTo>
                      <a:lnTo>
                        <a:pt x="65859" y="13647"/>
                      </a:lnTo>
                      <a:cubicBezTo>
                        <a:pt x="39665" y="11646"/>
                        <a:pt x="13090" y="28410"/>
                        <a:pt x="3755" y="52985"/>
                      </a:cubicBezTo>
                      <a:cubicBezTo>
                        <a:pt x="-5579" y="77559"/>
                        <a:pt x="2994" y="107754"/>
                        <a:pt x="23853" y="123660"/>
                      </a:cubicBezTo>
                      <a:cubicBezTo>
                        <a:pt x="33093" y="130709"/>
                        <a:pt x="44332" y="135090"/>
                        <a:pt x="55762" y="137281"/>
                      </a:cubicBezTo>
                      <a:close/>
                    </a:path>
                  </a:pathLst>
                </a:custGeom>
                <a:solidFill>
                  <a:srgbClr val="C2D8AF"/>
                </a:solidFill>
                <a:ln w="9525" cap="flat">
                  <a:noFill/>
                  <a:prstDash val="solid"/>
                  <a:miter/>
                </a:ln>
              </p:spPr>
              <p:txBody>
                <a:bodyPr rtlCol="0" anchor="ctr"/>
                <a:lstStyle/>
                <a:p>
                  <a:endParaRPr lang="zh-CN" altLang="en-US"/>
                </a:p>
              </p:txBody>
            </p:sp>
          </p:grpSp>
        </p:grpSp>
      </p:grpSp>
      <p:grpSp>
        <p:nvGrpSpPr>
          <p:cNvPr id="335" name="组合 334">
            <a:extLst>
              <a:ext uri="{FF2B5EF4-FFF2-40B4-BE49-F238E27FC236}">
                <a16:creationId xmlns:a16="http://schemas.microsoft.com/office/drawing/2014/main" id="{445E55C5-F572-FDF7-B574-9C64D764348D}"/>
              </a:ext>
            </a:extLst>
          </p:cNvPr>
          <p:cNvGrpSpPr/>
          <p:nvPr/>
        </p:nvGrpSpPr>
        <p:grpSpPr>
          <a:xfrm>
            <a:off x="-118920" y="4752945"/>
            <a:ext cx="4438781" cy="2158788"/>
            <a:chOff x="-118920" y="4627954"/>
            <a:chExt cx="4695780" cy="2283779"/>
          </a:xfrm>
        </p:grpSpPr>
        <p:sp>
          <p:nvSpPr>
            <p:cNvPr id="239" name="任意多边形: 形状 238">
              <a:extLst>
                <a:ext uri="{FF2B5EF4-FFF2-40B4-BE49-F238E27FC236}">
                  <a16:creationId xmlns:a16="http://schemas.microsoft.com/office/drawing/2014/main" id="{2F304AAA-0D93-8B96-125B-C34F8B9CFFC7}"/>
                </a:ext>
              </a:extLst>
            </p:cNvPr>
            <p:cNvSpPr/>
            <p:nvPr/>
          </p:nvSpPr>
          <p:spPr>
            <a:xfrm>
              <a:off x="-13043" y="5644124"/>
              <a:ext cx="2374015" cy="1217989"/>
            </a:xfrm>
            <a:custGeom>
              <a:avLst/>
              <a:gdLst>
                <a:gd name="connsiteX0" fmla="*/ 1281875 w 1589353"/>
                <a:gd name="connsiteY0" fmla="*/ 184578 h 815418"/>
                <a:gd name="connsiteX1" fmla="*/ 528257 w 1589353"/>
                <a:gd name="connsiteY1" fmla="*/ 13985 h 815418"/>
                <a:gd name="connsiteX2" fmla="*/ 0 w 1589353"/>
                <a:gd name="connsiteY2" fmla="*/ 229631 h 815418"/>
                <a:gd name="connsiteX3" fmla="*/ 0 w 1589353"/>
                <a:gd name="connsiteY3" fmla="*/ 815418 h 815418"/>
                <a:gd name="connsiteX4" fmla="*/ 1587913 w 1589353"/>
                <a:gd name="connsiteY4" fmla="*/ 815418 h 815418"/>
                <a:gd name="connsiteX5" fmla="*/ 1589341 w 1589353"/>
                <a:gd name="connsiteY5" fmla="*/ 779223 h 815418"/>
                <a:gd name="connsiteX6" fmla="*/ 1281875 w 1589353"/>
                <a:gd name="connsiteY6" fmla="*/ 184578 h 815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9353" h="815418">
                  <a:moveTo>
                    <a:pt x="1281875" y="184578"/>
                  </a:moveTo>
                  <a:cubicBezTo>
                    <a:pt x="1070801" y="24748"/>
                    <a:pt x="789527" y="-28402"/>
                    <a:pt x="528257" y="13985"/>
                  </a:cubicBezTo>
                  <a:cubicBezTo>
                    <a:pt x="338900" y="44750"/>
                    <a:pt x="159925" y="122665"/>
                    <a:pt x="0" y="229631"/>
                  </a:cubicBezTo>
                  <a:lnTo>
                    <a:pt x="0" y="815418"/>
                  </a:lnTo>
                  <a:lnTo>
                    <a:pt x="1587913" y="815418"/>
                  </a:lnTo>
                  <a:cubicBezTo>
                    <a:pt x="1588770" y="803322"/>
                    <a:pt x="1589246" y="791320"/>
                    <a:pt x="1589341" y="779223"/>
                  </a:cubicBezTo>
                  <a:cubicBezTo>
                    <a:pt x="1590770" y="547861"/>
                    <a:pt x="1466279" y="324309"/>
                    <a:pt x="1281875" y="184578"/>
                  </a:cubicBezTo>
                  <a:close/>
                </a:path>
              </a:pathLst>
            </a:custGeom>
            <a:solidFill>
              <a:srgbClr val="F79087"/>
            </a:solidFill>
            <a:ln w="9525" cap="flat">
              <a:noFill/>
              <a:prstDash val="solid"/>
              <a:miter/>
            </a:ln>
          </p:spPr>
          <p:txBody>
            <a:bodyPr rtlCol="0" anchor="ctr"/>
            <a:lstStyle/>
            <a:p>
              <a:endParaRPr lang="zh-CN" altLang="en-US"/>
            </a:p>
          </p:txBody>
        </p:sp>
        <p:sp>
          <p:nvSpPr>
            <p:cNvPr id="333" name="任意多边形: 形状 332">
              <a:extLst>
                <a:ext uri="{FF2B5EF4-FFF2-40B4-BE49-F238E27FC236}">
                  <a16:creationId xmlns:a16="http://schemas.microsoft.com/office/drawing/2014/main" id="{0F0481DF-3C5B-176B-ECF6-019B8E6EA7E8}"/>
                </a:ext>
              </a:extLst>
            </p:cNvPr>
            <p:cNvSpPr/>
            <p:nvPr/>
          </p:nvSpPr>
          <p:spPr>
            <a:xfrm>
              <a:off x="-118920" y="4627954"/>
              <a:ext cx="4695780" cy="2283779"/>
            </a:xfrm>
            <a:custGeom>
              <a:avLst/>
              <a:gdLst>
                <a:gd name="connsiteX0" fmla="*/ 3096863 w 3143726"/>
                <a:gd name="connsiteY0" fmla="*/ 1528942 h 1528942"/>
                <a:gd name="connsiteX1" fmla="*/ 2352485 w 3143726"/>
                <a:gd name="connsiteY1" fmla="*/ 446426 h 1528942"/>
                <a:gd name="connsiteX2" fmla="*/ 897922 w 3143726"/>
                <a:gd name="connsiteY2" fmla="*/ 49138 h 1528942"/>
                <a:gd name="connsiteX3" fmla="*/ 10668 w 3143726"/>
                <a:gd name="connsiteY3" fmla="*/ 189441 h 1528942"/>
                <a:gd name="connsiteX4" fmla="*/ 0 w 3143726"/>
                <a:gd name="connsiteY4" fmla="*/ 143055 h 1528942"/>
                <a:gd name="connsiteX5" fmla="*/ 896207 w 3143726"/>
                <a:gd name="connsiteY5" fmla="*/ 1608 h 1528942"/>
                <a:gd name="connsiteX6" fmla="*/ 2379059 w 3143726"/>
                <a:gd name="connsiteY6" fmla="*/ 406992 h 1528942"/>
                <a:gd name="connsiteX7" fmla="*/ 3143726 w 3143726"/>
                <a:gd name="connsiteY7" fmla="*/ 1520846 h 1528942"/>
                <a:gd name="connsiteX8" fmla="*/ 3096863 w 3143726"/>
                <a:gd name="connsiteY8" fmla="*/ 1528942 h 152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43726" h="1528942">
                  <a:moveTo>
                    <a:pt x="3096863" y="1528942"/>
                  </a:moveTo>
                  <a:cubicBezTo>
                    <a:pt x="3024378" y="1111175"/>
                    <a:pt x="2753106" y="716650"/>
                    <a:pt x="2352485" y="446426"/>
                  </a:cubicBezTo>
                  <a:cubicBezTo>
                    <a:pt x="1950625" y="175344"/>
                    <a:pt x="1420463" y="30564"/>
                    <a:pt x="897922" y="49138"/>
                  </a:cubicBezTo>
                  <a:cubicBezTo>
                    <a:pt x="592169" y="59997"/>
                    <a:pt x="291941" y="124385"/>
                    <a:pt x="10668" y="189441"/>
                  </a:cubicBezTo>
                  <a:lnTo>
                    <a:pt x="0" y="143055"/>
                  </a:lnTo>
                  <a:cubicBezTo>
                    <a:pt x="283559" y="77522"/>
                    <a:pt x="586264" y="12562"/>
                    <a:pt x="896207" y="1608"/>
                  </a:cubicBezTo>
                  <a:cubicBezTo>
                    <a:pt x="1428464" y="-17251"/>
                    <a:pt x="1969008" y="130481"/>
                    <a:pt x="2379059" y="406992"/>
                  </a:cubicBezTo>
                  <a:cubicBezTo>
                    <a:pt x="2790349" y="684360"/>
                    <a:pt x="3069050" y="1090411"/>
                    <a:pt x="3143726" y="1520846"/>
                  </a:cubicBezTo>
                  <a:lnTo>
                    <a:pt x="3096863" y="1528942"/>
                  </a:lnTo>
                  <a:close/>
                </a:path>
              </a:pathLst>
            </a:custGeom>
            <a:solidFill>
              <a:srgbClr val="6D332B">
                <a:alpha val="7000"/>
              </a:srgbClr>
            </a:solidFill>
            <a:ln w="9525" cap="flat">
              <a:noFill/>
              <a:prstDash val="solid"/>
              <a:miter/>
            </a:ln>
          </p:spPr>
          <p:txBody>
            <a:bodyPr rtlCol="0" anchor="ctr"/>
            <a:lstStyle/>
            <a:p>
              <a:endParaRPr lang="zh-CN" altLang="en-US"/>
            </a:p>
          </p:txBody>
        </p:sp>
      </p:grpSp>
      <p:grpSp>
        <p:nvGrpSpPr>
          <p:cNvPr id="229" name="组合 228">
            <a:extLst>
              <a:ext uri="{FF2B5EF4-FFF2-40B4-BE49-F238E27FC236}">
                <a16:creationId xmlns:a16="http://schemas.microsoft.com/office/drawing/2014/main" id="{C9E375BE-8AE7-2173-FA16-3E3B0F095CB1}"/>
              </a:ext>
            </a:extLst>
          </p:cNvPr>
          <p:cNvGrpSpPr/>
          <p:nvPr/>
        </p:nvGrpSpPr>
        <p:grpSpPr>
          <a:xfrm>
            <a:off x="3939028" y="4707961"/>
            <a:ext cx="4313944" cy="315056"/>
            <a:chOff x="1253246" y="4118390"/>
            <a:chExt cx="4313944" cy="315056"/>
          </a:xfrm>
        </p:grpSpPr>
        <p:sp>
          <p:nvSpPr>
            <p:cNvPr id="230" name="文本框 229">
              <a:extLst>
                <a:ext uri="{FF2B5EF4-FFF2-40B4-BE49-F238E27FC236}">
                  <a16:creationId xmlns:a16="http://schemas.microsoft.com/office/drawing/2014/main" id="{3EA5EE6F-3CEC-C7FE-A0BA-9EAA92528219}"/>
                </a:ext>
              </a:extLst>
            </p:cNvPr>
            <p:cNvSpPr txBox="1"/>
            <p:nvPr/>
          </p:nvSpPr>
          <p:spPr>
            <a:xfrm>
              <a:off x="1561022" y="4125669"/>
              <a:ext cx="2027128" cy="307777"/>
            </a:xfrm>
            <a:prstGeom prst="rect">
              <a:avLst/>
            </a:prstGeom>
            <a:noFill/>
          </p:spPr>
          <p:txBody>
            <a:bodyPr wrap="square" rtlCol="0">
              <a:spAutoFit/>
            </a:bodyPr>
            <a:lstStyle>
              <a:defPPr>
                <a:defRPr lang="zh-CN"/>
              </a:defPPr>
              <a:lvl1pPr>
                <a:defRPr sz="1000" b="1">
                  <a:solidFill>
                    <a:schemeClr val="tx1">
                      <a:lumMod val="65000"/>
                      <a:lumOff val="3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defRPr>
              </a:lvl1pPr>
            </a:lstStyle>
            <a:p>
              <a:r>
                <a:rPr lang="en-US" altLang="zh-CN" sz="1400" dirty="0">
                  <a:solidFill>
                    <a:schemeClr val="tx1"/>
                  </a:solidFill>
                  <a:latin typeface="+mn-lt"/>
                  <a:ea typeface="+mn-ea"/>
                  <a:cs typeface="+mn-ea"/>
                  <a:sym typeface="+mn-lt"/>
                </a:rPr>
                <a:t>Presented</a:t>
              </a:r>
              <a:r>
                <a:rPr lang="zh-CN" altLang="en-US" sz="1400" dirty="0">
                  <a:solidFill>
                    <a:schemeClr val="tx1"/>
                  </a:solidFill>
                  <a:latin typeface="+mn-lt"/>
                  <a:ea typeface="+mn-ea"/>
                  <a:cs typeface="+mn-ea"/>
                  <a:sym typeface="+mn-lt"/>
                </a:rPr>
                <a:t> </a:t>
              </a:r>
              <a:r>
                <a:rPr lang="en-US" altLang="zh-CN" sz="1400" dirty="0">
                  <a:solidFill>
                    <a:schemeClr val="tx1"/>
                  </a:solidFill>
                  <a:latin typeface="+mn-lt"/>
                  <a:ea typeface="+mn-ea"/>
                  <a:cs typeface="+mn-ea"/>
                  <a:sym typeface="+mn-lt"/>
                </a:rPr>
                <a:t>by</a:t>
              </a:r>
              <a:r>
                <a:rPr lang="zh-CN" altLang="en-US" sz="1400" dirty="0">
                  <a:solidFill>
                    <a:schemeClr val="tx1"/>
                  </a:solidFill>
                  <a:latin typeface="+mn-lt"/>
                  <a:ea typeface="+mn-ea"/>
                  <a:cs typeface="+mn-ea"/>
                  <a:sym typeface="+mn-lt"/>
                </a:rPr>
                <a:t>：张晟杰</a:t>
              </a:r>
              <a:endParaRPr lang="en-US" altLang="zh-CN" sz="1400" dirty="0">
                <a:solidFill>
                  <a:schemeClr val="tx1"/>
                </a:solidFill>
                <a:latin typeface="+mn-lt"/>
                <a:ea typeface="+mn-ea"/>
                <a:cs typeface="+mn-ea"/>
                <a:sym typeface="+mn-lt"/>
              </a:endParaRPr>
            </a:p>
          </p:txBody>
        </p:sp>
        <p:sp>
          <p:nvSpPr>
            <p:cNvPr id="231" name="iconfont-10019-4889788">
              <a:extLst>
                <a:ext uri="{FF2B5EF4-FFF2-40B4-BE49-F238E27FC236}">
                  <a16:creationId xmlns:a16="http://schemas.microsoft.com/office/drawing/2014/main" id="{FCE4BCBD-6420-4AB3-B83F-E12921D22958}"/>
                </a:ext>
              </a:extLst>
            </p:cNvPr>
            <p:cNvSpPr/>
            <p:nvPr/>
          </p:nvSpPr>
          <p:spPr>
            <a:xfrm>
              <a:off x="1253246" y="4118392"/>
              <a:ext cx="307776" cy="307776"/>
            </a:xfrm>
            <a:custGeom>
              <a:avLst/>
              <a:gdLst>
                <a:gd name="T0" fmla="*/ 6383 w 12767"/>
                <a:gd name="T1" fmla="*/ 0 h 12767"/>
                <a:gd name="T2" fmla="*/ 0 w 12767"/>
                <a:gd name="T3" fmla="*/ 6383 h 12767"/>
                <a:gd name="T4" fmla="*/ 6383 w 12767"/>
                <a:gd name="T5" fmla="*/ 12767 h 12767"/>
                <a:gd name="T6" fmla="*/ 12767 w 12767"/>
                <a:gd name="T7" fmla="*/ 6383 h 12767"/>
                <a:gd name="T8" fmla="*/ 6383 w 12767"/>
                <a:gd name="T9" fmla="*/ 0 h 12767"/>
                <a:gd name="T10" fmla="*/ 6383 w 12767"/>
                <a:gd name="T11" fmla="*/ 870 h 12767"/>
                <a:gd name="T12" fmla="*/ 11897 w 12767"/>
                <a:gd name="T13" fmla="*/ 6383 h 12767"/>
                <a:gd name="T14" fmla="*/ 11032 w 12767"/>
                <a:gd name="T15" fmla="*/ 9349 h 12767"/>
                <a:gd name="T16" fmla="*/ 7524 w 12767"/>
                <a:gd name="T17" fmla="*/ 7451 h 12767"/>
                <a:gd name="T18" fmla="*/ 9004 w 12767"/>
                <a:gd name="T19" fmla="*/ 5101 h 12767"/>
                <a:gd name="T20" fmla="*/ 6393 w 12767"/>
                <a:gd name="T21" fmla="*/ 2489 h 12767"/>
                <a:gd name="T22" fmla="*/ 3781 w 12767"/>
                <a:gd name="T23" fmla="*/ 5101 h 12767"/>
                <a:gd name="T24" fmla="*/ 5261 w 12767"/>
                <a:gd name="T25" fmla="*/ 7451 h 12767"/>
                <a:gd name="T26" fmla="*/ 1743 w 12767"/>
                <a:gd name="T27" fmla="*/ 9361 h 12767"/>
                <a:gd name="T28" fmla="*/ 870 w 12767"/>
                <a:gd name="T29" fmla="*/ 6383 h 12767"/>
                <a:gd name="T30" fmla="*/ 6383 w 12767"/>
                <a:gd name="T31" fmla="*/ 870 h 1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767" h="12767">
                  <a:moveTo>
                    <a:pt x="6383" y="0"/>
                  </a:moveTo>
                  <a:cubicBezTo>
                    <a:pt x="2858" y="0"/>
                    <a:pt x="0" y="2858"/>
                    <a:pt x="0" y="6383"/>
                  </a:cubicBezTo>
                  <a:cubicBezTo>
                    <a:pt x="0" y="9909"/>
                    <a:pt x="2858" y="12767"/>
                    <a:pt x="6383" y="12767"/>
                  </a:cubicBezTo>
                  <a:cubicBezTo>
                    <a:pt x="9909" y="12767"/>
                    <a:pt x="12767" y="9909"/>
                    <a:pt x="12767" y="6383"/>
                  </a:cubicBezTo>
                  <a:cubicBezTo>
                    <a:pt x="12767" y="2858"/>
                    <a:pt x="9909" y="0"/>
                    <a:pt x="6383" y="0"/>
                  </a:cubicBezTo>
                  <a:close/>
                  <a:moveTo>
                    <a:pt x="6383" y="870"/>
                  </a:moveTo>
                  <a:cubicBezTo>
                    <a:pt x="9428" y="870"/>
                    <a:pt x="11897" y="3339"/>
                    <a:pt x="11897" y="6383"/>
                  </a:cubicBezTo>
                  <a:cubicBezTo>
                    <a:pt x="11897" y="7475"/>
                    <a:pt x="11579" y="8493"/>
                    <a:pt x="11032" y="9349"/>
                  </a:cubicBezTo>
                  <a:cubicBezTo>
                    <a:pt x="10114" y="8379"/>
                    <a:pt x="8895" y="7697"/>
                    <a:pt x="7524" y="7451"/>
                  </a:cubicBezTo>
                  <a:cubicBezTo>
                    <a:pt x="8399" y="7030"/>
                    <a:pt x="9004" y="6137"/>
                    <a:pt x="9004" y="5101"/>
                  </a:cubicBezTo>
                  <a:cubicBezTo>
                    <a:pt x="9004" y="3658"/>
                    <a:pt x="7835" y="2489"/>
                    <a:pt x="6393" y="2489"/>
                  </a:cubicBezTo>
                  <a:cubicBezTo>
                    <a:pt x="4950" y="2489"/>
                    <a:pt x="3781" y="3658"/>
                    <a:pt x="3781" y="5101"/>
                  </a:cubicBezTo>
                  <a:cubicBezTo>
                    <a:pt x="3781" y="6137"/>
                    <a:pt x="4386" y="7030"/>
                    <a:pt x="5261" y="7451"/>
                  </a:cubicBezTo>
                  <a:cubicBezTo>
                    <a:pt x="3885" y="7698"/>
                    <a:pt x="2662" y="8385"/>
                    <a:pt x="1743" y="9361"/>
                  </a:cubicBezTo>
                  <a:cubicBezTo>
                    <a:pt x="1190" y="8502"/>
                    <a:pt x="870" y="7480"/>
                    <a:pt x="870" y="6383"/>
                  </a:cubicBezTo>
                  <a:cubicBezTo>
                    <a:pt x="870" y="3339"/>
                    <a:pt x="3339" y="870"/>
                    <a:pt x="6383" y="870"/>
                  </a:cubicBezTo>
                  <a:close/>
                </a:path>
              </a:pathLst>
            </a:custGeom>
            <a:solidFill>
              <a:srgbClr val="F79087"/>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ym typeface="+mn-lt"/>
              </a:endParaRPr>
            </a:p>
          </p:txBody>
        </p:sp>
        <p:sp>
          <p:nvSpPr>
            <p:cNvPr id="232" name="文本框 231">
              <a:extLst>
                <a:ext uri="{FF2B5EF4-FFF2-40B4-BE49-F238E27FC236}">
                  <a16:creationId xmlns:a16="http://schemas.microsoft.com/office/drawing/2014/main" id="{D6F70C6B-AAD4-C281-BE15-D0230194D1D0}"/>
                </a:ext>
              </a:extLst>
            </p:cNvPr>
            <p:cNvSpPr txBox="1"/>
            <p:nvPr/>
          </p:nvSpPr>
          <p:spPr>
            <a:xfrm>
              <a:off x="3898985" y="4118390"/>
              <a:ext cx="1668205" cy="307777"/>
            </a:xfrm>
            <a:prstGeom prst="rect">
              <a:avLst/>
            </a:prstGeom>
            <a:noFill/>
          </p:spPr>
          <p:txBody>
            <a:bodyPr wrap="square" rtlCol="0">
              <a:spAutoFit/>
            </a:bodyPr>
            <a:lstStyle>
              <a:defPPr>
                <a:defRPr lang="zh-CN"/>
              </a:defPPr>
              <a:lvl1pPr>
                <a:defRPr sz="1000" b="1">
                  <a:solidFill>
                    <a:schemeClr val="bg1"/>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defRPr>
              </a:lvl1pPr>
            </a:lstStyle>
            <a:p>
              <a:r>
                <a:rPr lang="en-US" altLang="zh-CN" sz="1400" dirty="0">
                  <a:solidFill>
                    <a:schemeClr val="tx1"/>
                  </a:solidFill>
                  <a:latin typeface="+mn-lt"/>
                  <a:ea typeface="+mn-ea"/>
                  <a:cs typeface="+mn-ea"/>
                  <a:sym typeface="+mn-lt"/>
                </a:rPr>
                <a:t>Date</a:t>
              </a:r>
              <a:r>
                <a:rPr lang="zh-CN" altLang="en-US" sz="1400" dirty="0">
                  <a:solidFill>
                    <a:schemeClr val="tx1"/>
                  </a:solidFill>
                  <a:latin typeface="+mn-lt"/>
                  <a:ea typeface="+mn-ea"/>
                  <a:cs typeface="+mn-ea"/>
                  <a:sym typeface="+mn-lt"/>
                </a:rPr>
                <a:t>：</a:t>
              </a:r>
              <a:r>
                <a:rPr lang="en-US" altLang="zh-CN" sz="1400" dirty="0">
                  <a:solidFill>
                    <a:schemeClr val="tx1"/>
                  </a:solidFill>
                  <a:latin typeface="+mn-lt"/>
                  <a:ea typeface="+mn-ea"/>
                  <a:cs typeface="+mn-ea"/>
                  <a:sym typeface="+mn-lt"/>
                </a:rPr>
                <a:t>2024.09.25</a:t>
              </a:r>
              <a:endParaRPr lang="zh-CN" altLang="en-US" sz="1400" dirty="0">
                <a:solidFill>
                  <a:schemeClr val="tx1"/>
                </a:solidFill>
                <a:latin typeface="+mn-lt"/>
                <a:ea typeface="+mn-ea"/>
                <a:cs typeface="+mn-ea"/>
                <a:sym typeface="+mn-lt"/>
              </a:endParaRPr>
            </a:p>
          </p:txBody>
        </p:sp>
        <p:sp>
          <p:nvSpPr>
            <p:cNvPr id="233" name="iconfont-11899-5651509">
              <a:extLst>
                <a:ext uri="{FF2B5EF4-FFF2-40B4-BE49-F238E27FC236}">
                  <a16:creationId xmlns:a16="http://schemas.microsoft.com/office/drawing/2014/main" id="{64A6AAF0-E1AF-4CFE-271A-DF4315717349}"/>
                </a:ext>
              </a:extLst>
            </p:cNvPr>
            <p:cNvSpPr/>
            <p:nvPr/>
          </p:nvSpPr>
          <p:spPr>
            <a:xfrm>
              <a:off x="3588150" y="4118394"/>
              <a:ext cx="307836" cy="307774"/>
            </a:xfrm>
            <a:custGeom>
              <a:avLst/>
              <a:gdLst>
                <a:gd name="T0" fmla="*/ 5872 w 10378"/>
                <a:gd name="T1" fmla="*/ 5277 h 10377"/>
                <a:gd name="T2" fmla="*/ 5872 w 10378"/>
                <a:gd name="T3" fmla="*/ 2783 h 10377"/>
                <a:gd name="T4" fmla="*/ 5223 w 10378"/>
                <a:gd name="T5" fmla="*/ 2135 h 10377"/>
                <a:gd name="T6" fmla="*/ 4574 w 10378"/>
                <a:gd name="T7" fmla="*/ 2783 h 10377"/>
                <a:gd name="T8" fmla="*/ 4574 w 10378"/>
                <a:gd name="T9" fmla="*/ 6026 h 10377"/>
                <a:gd name="T10" fmla="*/ 7383 w 10378"/>
                <a:gd name="T11" fmla="*/ 7647 h 10377"/>
                <a:gd name="T12" fmla="*/ 8267 w 10378"/>
                <a:gd name="T13" fmla="*/ 7403 h 10377"/>
                <a:gd name="T14" fmla="*/ 8031 w 10378"/>
                <a:gd name="T15" fmla="*/ 6523 h 10377"/>
                <a:gd name="T16" fmla="*/ 5872 w 10378"/>
                <a:gd name="T17" fmla="*/ 5277 h 10377"/>
                <a:gd name="T18" fmla="*/ 5189 w 10378"/>
                <a:gd name="T19" fmla="*/ 10377 h 10377"/>
                <a:gd name="T20" fmla="*/ 0 w 10378"/>
                <a:gd name="T21" fmla="*/ 5188 h 10377"/>
                <a:gd name="T22" fmla="*/ 5189 w 10378"/>
                <a:gd name="T23" fmla="*/ 0 h 10377"/>
                <a:gd name="T24" fmla="*/ 10378 w 10378"/>
                <a:gd name="T25" fmla="*/ 5188 h 10377"/>
                <a:gd name="T26" fmla="*/ 5189 w 10378"/>
                <a:gd name="T27" fmla="*/ 10377 h 10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78" h="10377">
                  <a:moveTo>
                    <a:pt x="5872" y="5277"/>
                  </a:moveTo>
                  <a:lnTo>
                    <a:pt x="5872" y="2783"/>
                  </a:lnTo>
                  <a:cubicBezTo>
                    <a:pt x="5872" y="2425"/>
                    <a:pt x="5582" y="2135"/>
                    <a:pt x="5223" y="2135"/>
                  </a:cubicBezTo>
                  <a:cubicBezTo>
                    <a:pt x="4864" y="2135"/>
                    <a:pt x="4574" y="2425"/>
                    <a:pt x="4574" y="2783"/>
                  </a:cubicBezTo>
                  <a:lnTo>
                    <a:pt x="4574" y="6026"/>
                  </a:lnTo>
                  <a:lnTo>
                    <a:pt x="7383" y="7647"/>
                  </a:lnTo>
                  <a:cubicBezTo>
                    <a:pt x="7694" y="7825"/>
                    <a:pt x="8091" y="7716"/>
                    <a:pt x="8267" y="7403"/>
                  </a:cubicBezTo>
                  <a:cubicBezTo>
                    <a:pt x="8442" y="7095"/>
                    <a:pt x="8337" y="6703"/>
                    <a:pt x="8031" y="6523"/>
                  </a:cubicBezTo>
                  <a:lnTo>
                    <a:pt x="5872" y="5277"/>
                  </a:lnTo>
                  <a:close/>
                  <a:moveTo>
                    <a:pt x="5189" y="10377"/>
                  </a:moveTo>
                  <a:cubicBezTo>
                    <a:pt x="2324" y="10377"/>
                    <a:pt x="0" y="8054"/>
                    <a:pt x="0" y="5188"/>
                  </a:cubicBezTo>
                  <a:cubicBezTo>
                    <a:pt x="0" y="2322"/>
                    <a:pt x="2324" y="0"/>
                    <a:pt x="5189" y="0"/>
                  </a:cubicBezTo>
                  <a:cubicBezTo>
                    <a:pt x="8054" y="0"/>
                    <a:pt x="10378" y="2322"/>
                    <a:pt x="10378" y="5188"/>
                  </a:cubicBezTo>
                  <a:cubicBezTo>
                    <a:pt x="10378" y="8054"/>
                    <a:pt x="8056" y="10377"/>
                    <a:pt x="5189" y="10377"/>
                  </a:cubicBezTo>
                  <a:close/>
                </a:path>
              </a:pathLst>
            </a:custGeom>
            <a:solidFill>
              <a:srgbClr val="F79087"/>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ym typeface="+mn-lt"/>
              </a:endParaRPr>
            </a:p>
          </p:txBody>
        </p:sp>
      </p:grpSp>
      <p:sp>
        <p:nvSpPr>
          <p:cNvPr id="403" name="任意多边形: 形状 402">
            <a:extLst>
              <a:ext uri="{FF2B5EF4-FFF2-40B4-BE49-F238E27FC236}">
                <a16:creationId xmlns:a16="http://schemas.microsoft.com/office/drawing/2014/main" id="{B1346575-6841-8331-6EE1-9AB7FAF1CE28}"/>
              </a:ext>
            </a:extLst>
          </p:cNvPr>
          <p:cNvSpPr/>
          <p:nvPr/>
        </p:nvSpPr>
        <p:spPr>
          <a:xfrm>
            <a:off x="11374686" y="0"/>
            <a:ext cx="817314" cy="962976"/>
          </a:xfrm>
          <a:custGeom>
            <a:avLst/>
            <a:gdLst>
              <a:gd name="connsiteX0" fmla="*/ 0 w 817314"/>
              <a:gd name="connsiteY0" fmla="*/ 0 h 962976"/>
              <a:gd name="connsiteX1" fmla="*/ 47503 w 817314"/>
              <a:gd name="connsiteY1" fmla="*/ 0 h 962976"/>
              <a:gd name="connsiteX2" fmla="*/ 49630 w 817314"/>
              <a:gd name="connsiteY2" fmla="*/ 49122 h 962976"/>
              <a:gd name="connsiteX3" fmla="*/ 396575 w 817314"/>
              <a:gd name="connsiteY3" fmla="*/ 662886 h 962976"/>
              <a:gd name="connsiteX4" fmla="*/ 707986 w 817314"/>
              <a:gd name="connsiteY4" fmla="*/ 864027 h 962976"/>
              <a:gd name="connsiteX5" fmla="*/ 817314 w 817314"/>
              <a:gd name="connsiteY5" fmla="*/ 911770 h 962976"/>
              <a:gd name="connsiteX6" fmla="*/ 817314 w 817314"/>
              <a:gd name="connsiteY6" fmla="*/ 962976 h 962976"/>
              <a:gd name="connsiteX7" fmla="*/ 809330 w 817314"/>
              <a:gd name="connsiteY7" fmla="*/ 960161 h 962976"/>
              <a:gd name="connsiteX8" fmla="*/ 365619 w 817314"/>
              <a:gd name="connsiteY8" fmla="*/ 698986 h 962976"/>
              <a:gd name="connsiteX9" fmla="*/ 2199 w 817314"/>
              <a:gd name="connsiteY9" fmla="*/ 52686 h 962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7314" h="962976">
                <a:moveTo>
                  <a:pt x="0" y="0"/>
                </a:moveTo>
                <a:lnTo>
                  <a:pt x="47503" y="0"/>
                </a:lnTo>
                <a:lnTo>
                  <a:pt x="49630" y="49122"/>
                </a:lnTo>
                <a:cubicBezTo>
                  <a:pt x="75535" y="270426"/>
                  <a:pt x="198337" y="492508"/>
                  <a:pt x="396575" y="662886"/>
                </a:cubicBezTo>
                <a:cubicBezTo>
                  <a:pt x="486658" y="740289"/>
                  <a:pt x="591582" y="807779"/>
                  <a:pt x="707986" y="864027"/>
                </a:cubicBezTo>
                <a:lnTo>
                  <a:pt x="817314" y="911770"/>
                </a:lnTo>
                <a:lnTo>
                  <a:pt x="817314" y="962976"/>
                </a:lnTo>
                <a:lnTo>
                  <a:pt x="809330" y="960161"/>
                </a:lnTo>
                <a:cubicBezTo>
                  <a:pt x="639987" y="893463"/>
                  <a:pt x="489349" y="805333"/>
                  <a:pt x="365619" y="698986"/>
                </a:cubicBezTo>
                <a:cubicBezTo>
                  <a:pt x="157736" y="520320"/>
                  <a:pt x="29095" y="286416"/>
                  <a:pt x="2199" y="52686"/>
                </a:cubicBezTo>
                <a:close/>
              </a:path>
            </a:pathLst>
          </a:custGeom>
          <a:solidFill>
            <a:srgbClr val="F79087"/>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grpSp>
        <p:nvGrpSpPr>
          <p:cNvPr id="498" name="组合 497">
            <a:extLst>
              <a:ext uri="{FF2B5EF4-FFF2-40B4-BE49-F238E27FC236}">
                <a16:creationId xmlns:a16="http://schemas.microsoft.com/office/drawing/2014/main" id="{C19A456E-66B7-8E73-CCB3-3309D1B1261A}"/>
              </a:ext>
            </a:extLst>
          </p:cNvPr>
          <p:cNvGrpSpPr/>
          <p:nvPr/>
        </p:nvGrpSpPr>
        <p:grpSpPr>
          <a:xfrm>
            <a:off x="9827517" y="5893134"/>
            <a:ext cx="1831235" cy="595551"/>
            <a:chOff x="10173099" y="6057634"/>
            <a:chExt cx="1831235" cy="595551"/>
          </a:xfrm>
          <a:solidFill>
            <a:schemeClr val="tx1">
              <a:lumMod val="95000"/>
              <a:lumOff val="5000"/>
              <a:alpha val="5000"/>
            </a:schemeClr>
          </a:solidFill>
        </p:grpSpPr>
        <p:sp>
          <p:nvSpPr>
            <p:cNvPr id="421" name="任意多边形: 形状 420">
              <a:extLst>
                <a:ext uri="{FF2B5EF4-FFF2-40B4-BE49-F238E27FC236}">
                  <a16:creationId xmlns:a16="http://schemas.microsoft.com/office/drawing/2014/main" id="{1CD66A32-E2FD-1932-D8C4-33A49679AC1E}"/>
                </a:ext>
              </a:extLst>
            </p:cNvPr>
            <p:cNvSpPr/>
            <p:nvPr/>
          </p:nvSpPr>
          <p:spPr>
            <a:xfrm>
              <a:off x="10173099"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2" name="任意多边形: 形状 421">
              <a:extLst>
                <a:ext uri="{FF2B5EF4-FFF2-40B4-BE49-F238E27FC236}">
                  <a16:creationId xmlns:a16="http://schemas.microsoft.com/office/drawing/2014/main" id="{5AD0012E-CB7F-3272-651E-E2E0105C6CC7}"/>
                </a:ext>
              </a:extLst>
            </p:cNvPr>
            <p:cNvSpPr/>
            <p:nvPr/>
          </p:nvSpPr>
          <p:spPr>
            <a:xfrm>
              <a:off x="10345977"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3" name="任意多边形: 形状 422">
              <a:extLst>
                <a:ext uri="{FF2B5EF4-FFF2-40B4-BE49-F238E27FC236}">
                  <a16:creationId xmlns:a16="http://schemas.microsoft.com/office/drawing/2014/main" id="{CC9E89A4-CAD7-E30D-A693-6BCC41013667}"/>
                </a:ext>
              </a:extLst>
            </p:cNvPr>
            <p:cNvSpPr/>
            <p:nvPr/>
          </p:nvSpPr>
          <p:spPr>
            <a:xfrm>
              <a:off x="10525259"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4" name="任意多边形: 形状 423">
              <a:extLst>
                <a:ext uri="{FF2B5EF4-FFF2-40B4-BE49-F238E27FC236}">
                  <a16:creationId xmlns:a16="http://schemas.microsoft.com/office/drawing/2014/main" id="{4D899FC5-75CA-F07B-025F-DC127AE802DE}"/>
                </a:ext>
              </a:extLst>
            </p:cNvPr>
            <p:cNvSpPr/>
            <p:nvPr/>
          </p:nvSpPr>
          <p:spPr>
            <a:xfrm>
              <a:off x="10698138" y="605763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5" name="任意多边形: 形状 424">
              <a:extLst>
                <a:ext uri="{FF2B5EF4-FFF2-40B4-BE49-F238E27FC236}">
                  <a16:creationId xmlns:a16="http://schemas.microsoft.com/office/drawing/2014/main" id="{25682F07-3745-3716-B312-BA3788E8F4D4}"/>
                </a:ext>
              </a:extLst>
            </p:cNvPr>
            <p:cNvSpPr/>
            <p:nvPr/>
          </p:nvSpPr>
          <p:spPr>
            <a:xfrm>
              <a:off x="10877420" y="605763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6" name="任意多边形: 形状 425">
              <a:extLst>
                <a:ext uri="{FF2B5EF4-FFF2-40B4-BE49-F238E27FC236}">
                  <a16:creationId xmlns:a16="http://schemas.microsoft.com/office/drawing/2014/main" id="{B91D5404-684B-C656-6FCE-381D5397C1CD}"/>
                </a:ext>
              </a:extLst>
            </p:cNvPr>
            <p:cNvSpPr/>
            <p:nvPr/>
          </p:nvSpPr>
          <p:spPr>
            <a:xfrm>
              <a:off x="11050299" y="605763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7" name="任意多边形: 形状 426">
              <a:extLst>
                <a:ext uri="{FF2B5EF4-FFF2-40B4-BE49-F238E27FC236}">
                  <a16:creationId xmlns:a16="http://schemas.microsoft.com/office/drawing/2014/main" id="{1D69A81B-233F-0539-EA91-A1D6BE7B6B58}"/>
                </a:ext>
              </a:extLst>
            </p:cNvPr>
            <p:cNvSpPr/>
            <p:nvPr/>
          </p:nvSpPr>
          <p:spPr>
            <a:xfrm>
              <a:off x="11229581"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8" name="任意多边形: 形状 427">
              <a:extLst>
                <a:ext uri="{FF2B5EF4-FFF2-40B4-BE49-F238E27FC236}">
                  <a16:creationId xmlns:a16="http://schemas.microsoft.com/office/drawing/2014/main" id="{9E2D6889-3668-F069-348D-D2AC52520AF5}"/>
                </a:ext>
              </a:extLst>
            </p:cNvPr>
            <p:cNvSpPr/>
            <p:nvPr/>
          </p:nvSpPr>
          <p:spPr>
            <a:xfrm>
              <a:off x="11402459" y="605763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9" name="任意多边形: 形状 428">
              <a:extLst>
                <a:ext uri="{FF2B5EF4-FFF2-40B4-BE49-F238E27FC236}">
                  <a16:creationId xmlns:a16="http://schemas.microsoft.com/office/drawing/2014/main" id="{99809D9D-9D73-21F8-FCCB-47C8DA237915}"/>
                </a:ext>
              </a:extLst>
            </p:cNvPr>
            <p:cNvSpPr/>
            <p:nvPr/>
          </p:nvSpPr>
          <p:spPr>
            <a:xfrm>
              <a:off x="11581741"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30" name="任意多边形: 形状 429">
              <a:extLst>
                <a:ext uri="{FF2B5EF4-FFF2-40B4-BE49-F238E27FC236}">
                  <a16:creationId xmlns:a16="http://schemas.microsoft.com/office/drawing/2014/main" id="{EF84D961-0ABE-4616-0725-3A15ADA858B7}"/>
                </a:ext>
              </a:extLst>
            </p:cNvPr>
            <p:cNvSpPr/>
            <p:nvPr/>
          </p:nvSpPr>
          <p:spPr>
            <a:xfrm>
              <a:off x="11754620" y="6057634"/>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431" name="任意多边形: 形状 430">
              <a:extLst>
                <a:ext uri="{FF2B5EF4-FFF2-40B4-BE49-F238E27FC236}">
                  <a16:creationId xmlns:a16="http://schemas.microsoft.com/office/drawing/2014/main" id="{7C275FD0-BCB2-655D-443A-E9298C6F7A77}"/>
                </a:ext>
              </a:extLst>
            </p:cNvPr>
            <p:cNvSpPr/>
            <p:nvPr/>
          </p:nvSpPr>
          <p:spPr>
            <a:xfrm>
              <a:off x="11927499"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0" name="任意多边形: 形状 439">
              <a:extLst>
                <a:ext uri="{FF2B5EF4-FFF2-40B4-BE49-F238E27FC236}">
                  <a16:creationId xmlns:a16="http://schemas.microsoft.com/office/drawing/2014/main" id="{376F08CB-71D5-D465-0964-95751F11C97C}"/>
                </a:ext>
              </a:extLst>
            </p:cNvPr>
            <p:cNvSpPr/>
            <p:nvPr userDrawn="1"/>
          </p:nvSpPr>
          <p:spPr>
            <a:xfrm>
              <a:off x="10173099"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1" name="任意多边形: 形状 440">
              <a:extLst>
                <a:ext uri="{FF2B5EF4-FFF2-40B4-BE49-F238E27FC236}">
                  <a16:creationId xmlns:a16="http://schemas.microsoft.com/office/drawing/2014/main" id="{E9AEBE90-056A-3878-0042-01FAFCCAD90C}"/>
                </a:ext>
              </a:extLst>
            </p:cNvPr>
            <p:cNvSpPr/>
            <p:nvPr userDrawn="1"/>
          </p:nvSpPr>
          <p:spPr>
            <a:xfrm>
              <a:off x="10345977"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2" name="任意多边形: 形状 441">
              <a:extLst>
                <a:ext uri="{FF2B5EF4-FFF2-40B4-BE49-F238E27FC236}">
                  <a16:creationId xmlns:a16="http://schemas.microsoft.com/office/drawing/2014/main" id="{92FFEEB8-7E3D-DEBE-084B-0048D8FF2922}"/>
                </a:ext>
              </a:extLst>
            </p:cNvPr>
            <p:cNvSpPr/>
            <p:nvPr userDrawn="1"/>
          </p:nvSpPr>
          <p:spPr>
            <a:xfrm>
              <a:off x="10525259"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3" name="任意多边形: 形状 442">
              <a:extLst>
                <a:ext uri="{FF2B5EF4-FFF2-40B4-BE49-F238E27FC236}">
                  <a16:creationId xmlns:a16="http://schemas.microsoft.com/office/drawing/2014/main" id="{7CF10943-1F8B-1480-216D-E658DEE938A8}"/>
                </a:ext>
              </a:extLst>
            </p:cNvPr>
            <p:cNvSpPr/>
            <p:nvPr userDrawn="1"/>
          </p:nvSpPr>
          <p:spPr>
            <a:xfrm>
              <a:off x="10698138" y="623051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4" name="任意多边形: 形状 443">
              <a:extLst>
                <a:ext uri="{FF2B5EF4-FFF2-40B4-BE49-F238E27FC236}">
                  <a16:creationId xmlns:a16="http://schemas.microsoft.com/office/drawing/2014/main" id="{0389FDE1-A82E-E20F-1B4B-8B43215EB9AA}"/>
                </a:ext>
              </a:extLst>
            </p:cNvPr>
            <p:cNvSpPr/>
            <p:nvPr userDrawn="1"/>
          </p:nvSpPr>
          <p:spPr>
            <a:xfrm>
              <a:off x="10877420" y="623051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5" name="任意多边形: 形状 444">
              <a:extLst>
                <a:ext uri="{FF2B5EF4-FFF2-40B4-BE49-F238E27FC236}">
                  <a16:creationId xmlns:a16="http://schemas.microsoft.com/office/drawing/2014/main" id="{6E713964-9782-F178-81EE-54AE46400002}"/>
                </a:ext>
              </a:extLst>
            </p:cNvPr>
            <p:cNvSpPr/>
            <p:nvPr userDrawn="1"/>
          </p:nvSpPr>
          <p:spPr>
            <a:xfrm>
              <a:off x="11050299" y="623051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6" name="任意多边形: 形状 445">
              <a:extLst>
                <a:ext uri="{FF2B5EF4-FFF2-40B4-BE49-F238E27FC236}">
                  <a16:creationId xmlns:a16="http://schemas.microsoft.com/office/drawing/2014/main" id="{48EDE315-A848-42AB-19C8-A799C8DAFAD4}"/>
                </a:ext>
              </a:extLst>
            </p:cNvPr>
            <p:cNvSpPr/>
            <p:nvPr userDrawn="1"/>
          </p:nvSpPr>
          <p:spPr>
            <a:xfrm>
              <a:off x="11229581"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7" name="任意多边形: 形状 446">
              <a:extLst>
                <a:ext uri="{FF2B5EF4-FFF2-40B4-BE49-F238E27FC236}">
                  <a16:creationId xmlns:a16="http://schemas.microsoft.com/office/drawing/2014/main" id="{0AD20411-9854-C517-3BAA-2F42BCAACC3C}"/>
                </a:ext>
              </a:extLst>
            </p:cNvPr>
            <p:cNvSpPr/>
            <p:nvPr userDrawn="1"/>
          </p:nvSpPr>
          <p:spPr>
            <a:xfrm>
              <a:off x="11402459" y="623051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8" name="任意多边形: 形状 447">
              <a:extLst>
                <a:ext uri="{FF2B5EF4-FFF2-40B4-BE49-F238E27FC236}">
                  <a16:creationId xmlns:a16="http://schemas.microsoft.com/office/drawing/2014/main" id="{14F528E0-89D4-0236-C3CA-2F22DB2829F8}"/>
                </a:ext>
              </a:extLst>
            </p:cNvPr>
            <p:cNvSpPr/>
            <p:nvPr userDrawn="1"/>
          </p:nvSpPr>
          <p:spPr>
            <a:xfrm>
              <a:off x="11581741"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9" name="任意多边形: 形状 448">
              <a:extLst>
                <a:ext uri="{FF2B5EF4-FFF2-40B4-BE49-F238E27FC236}">
                  <a16:creationId xmlns:a16="http://schemas.microsoft.com/office/drawing/2014/main" id="{A1148019-5284-EC33-AFB1-4A1CBEFDCF36}"/>
                </a:ext>
              </a:extLst>
            </p:cNvPr>
            <p:cNvSpPr/>
            <p:nvPr userDrawn="1"/>
          </p:nvSpPr>
          <p:spPr>
            <a:xfrm>
              <a:off x="11754620" y="6230512"/>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450" name="任意多边形: 形状 449">
              <a:extLst>
                <a:ext uri="{FF2B5EF4-FFF2-40B4-BE49-F238E27FC236}">
                  <a16:creationId xmlns:a16="http://schemas.microsoft.com/office/drawing/2014/main" id="{DA5F233A-4CAA-C75A-8C15-676C9B9A216D}"/>
                </a:ext>
              </a:extLst>
            </p:cNvPr>
            <p:cNvSpPr/>
            <p:nvPr userDrawn="1"/>
          </p:nvSpPr>
          <p:spPr>
            <a:xfrm>
              <a:off x="11927499"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0" name="任意多边形: 形状 459">
              <a:extLst>
                <a:ext uri="{FF2B5EF4-FFF2-40B4-BE49-F238E27FC236}">
                  <a16:creationId xmlns:a16="http://schemas.microsoft.com/office/drawing/2014/main" id="{BF56426B-0C0D-7293-8FAB-ACA41BFA3714}"/>
                </a:ext>
              </a:extLst>
            </p:cNvPr>
            <p:cNvSpPr/>
            <p:nvPr/>
          </p:nvSpPr>
          <p:spPr>
            <a:xfrm>
              <a:off x="10173099"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1" name="任意多边形: 形状 460">
              <a:extLst>
                <a:ext uri="{FF2B5EF4-FFF2-40B4-BE49-F238E27FC236}">
                  <a16:creationId xmlns:a16="http://schemas.microsoft.com/office/drawing/2014/main" id="{0C580819-2123-9F6F-137A-24A8FE6DDA0F}"/>
                </a:ext>
              </a:extLst>
            </p:cNvPr>
            <p:cNvSpPr/>
            <p:nvPr/>
          </p:nvSpPr>
          <p:spPr>
            <a:xfrm>
              <a:off x="10345977"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2" name="任意多边形: 形状 461">
              <a:extLst>
                <a:ext uri="{FF2B5EF4-FFF2-40B4-BE49-F238E27FC236}">
                  <a16:creationId xmlns:a16="http://schemas.microsoft.com/office/drawing/2014/main" id="{614B20FA-C83C-98E2-5E08-20E93F61AE33}"/>
                </a:ext>
              </a:extLst>
            </p:cNvPr>
            <p:cNvSpPr/>
            <p:nvPr/>
          </p:nvSpPr>
          <p:spPr>
            <a:xfrm>
              <a:off x="10525259"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3" name="任意多边形: 形状 462">
              <a:extLst>
                <a:ext uri="{FF2B5EF4-FFF2-40B4-BE49-F238E27FC236}">
                  <a16:creationId xmlns:a16="http://schemas.microsoft.com/office/drawing/2014/main" id="{3529EC71-4814-F864-4E40-421C5BB6D849}"/>
                </a:ext>
              </a:extLst>
            </p:cNvPr>
            <p:cNvSpPr/>
            <p:nvPr/>
          </p:nvSpPr>
          <p:spPr>
            <a:xfrm>
              <a:off x="10698138" y="640347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4" name="任意多边形: 形状 463">
              <a:extLst>
                <a:ext uri="{FF2B5EF4-FFF2-40B4-BE49-F238E27FC236}">
                  <a16:creationId xmlns:a16="http://schemas.microsoft.com/office/drawing/2014/main" id="{A913A198-8724-53E6-6660-39F523CC721F}"/>
                </a:ext>
              </a:extLst>
            </p:cNvPr>
            <p:cNvSpPr/>
            <p:nvPr/>
          </p:nvSpPr>
          <p:spPr>
            <a:xfrm>
              <a:off x="10877420" y="640347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5" name="任意多边形: 形状 464">
              <a:extLst>
                <a:ext uri="{FF2B5EF4-FFF2-40B4-BE49-F238E27FC236}">
                  <a16:creationId xmlns:a16="http://schemas.microsoft.com/office/drawing/2014/main" id="{F820F107-E4D5-136F-700A-0547D5923DE4}"/>
                </a:ext>
              </a:extLst>
            </p:cNvPr>
            <p:cNvSpPr/>
            <p:nvPr/>
          </p:nvSpPr>
          <p:spPr>
            <a:xfrm>
              <a:off x="11050299" y="640347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6" name="任意多边形: 形状 465">
              <a:extLst>
                <a:ext uri="{FF2B5EF4-FFF2-40B4-BE49-F238E27FC236}">
                  <a16:creationId xmlns:a16="http://schemas.microsoft.com/office/drawing/2014/main" id="{471283B2-074B-67AD-08CF-180C9FEB7AAF}"/>
                </a:ext>
              </a:extLst>
            </p:cNvPr>
            <p:cNvSpPr/>
            <p:nvPr/>
          </p:nvSpPr>
          <p:spPr>
            <a:xfrm>
              <a:off x="11229581"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7" name="任意多边形: 形状 466">
              <a:extLst>
                <a:ext uri="{FF2B5EF4-FFF2-40B4-BE49-F238E27FC236}">
                  <a16:creationId xmlns:a16="http://schemas.microsoft.com/office/drawing/2014/main" id="{5FBD08C0-28E4-0736-35ED-0CDA9A5504D6}"/>
                </a:ext>
              </a:extLst>
            </p:cNvPr>
            <p:cNvSpPr/>
            <p:nvPr/>
          </p:nvSpPr>
          <p:spPr>
            <a:xfrm>
              <a:off x="11402459" y="640347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8" name="任意多边形: 形状 467">
              <a:extLst>
                <a:ext uri="{FF2B5EF4-FFF2-40B4-BE49-F238E27FC236}">
                  <a16:creationId xmlns:a16="http://schemas.microsoft.com/office/drawing/2014/main" id="{521CAD29-1528-639C-70D0-0E588B287F45}"/>
                </a:ext>
              </a:extLst>
            </p:cNvPr>
            <p:cNvSpPr/>
            <p:nvPr/>
          </p:nvSpPr>
          <p:spPr>
            <a:xfrm>
              <a:off x="11581741"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9" name="任意多边形: 形状 468">
              <a:extLst>
                <a:ext uri="{FF2B5EF4-FFF2-40B4-BE49-F238E27FC236}">
                  <a16:creationId xmlns:a16="http://schemas.microsoft.com/office/drawing/2014/main" id="{146112BD-8D7B-9023-93D0-B7DC6EC7F66A}"/>
                </a:ext>
              </a:extLst>
            </p:cNvPr>
            <p:cNvSpPr/>
            <p:nvPr/>
          </p:nvSpPr>
          <p:spPr>
            <a:xfrm>
              <a:off x="11754620" y="6403472"/>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470" name="任意多边形: 形状 469">
              <a:extLst>
                <a:ext uri="{FF2B5EF4-FFF2-40B4-BE49-F238E27FC236}">
                  <a16:creationId xmlns:a16="http://schemas.microsoft.com/office/drawing/2014/main" id="{AB97123F-F32E-D069-1779-045CF8B6FB16}"/>
                </a:ext>
              </a:extLst>
            </p:cNvPr>
            <p:cNvSpPr/>
            <p:nvPr/>
          </p:nvSpPr>
          <p:spPr>
            <a:xfrm>
              <a:off x="11927499"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79" name="任意多边形: 形状 478">
              <a:extLst>
                <a:ext uri="{FF2B5EF4-FFF2-40B4-BE49-F238E27FC236}">
                  <a16:creationId xmlns:a16="http://schemas.microsoft.com/office/drawing/2014/main" id="{D9D7FE1E-C6EC-0938-E941-3C77A6CE0471}"/>
                </a:ext>
              </a:extLst>
            </p:cNvPr>
            <p:cNvSpPr/>
            <p:nvPr userDrawn="1"/>
          </p:nvSpPr>
          <p:spPr>
            <a:xfrm>
              <a:off x="10173099"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0" name="任意多边形: 形状 479">
              <a:extLst>
                <a:ext uri="{FF2B5EF4-FFF2-40B4-BE49-F238E27FC236}">
                  <a16:creationId xmlns:a16="http://schemas.microsoft.com/office/drawing/2014/main" id="{EFD359D7-F7CE-98BF-E56C-2959017EA66E}"/>
                </a:ext>
              </a:extLst>
            </p:cNvPr>
            <p:cNvSpPr/>
            <p:nvPr userDrawn="1"/>
          </p:nvSpPr>
          <p:spPr>
            <a:xfrm>
              <a:off x="10345977"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1" name="任意多边形: 形状 480">
              <a:extLst>
                <a:ext uri="{FF2B5EF4-FFF2-40B4-BE49-F238E27FC236}">
                  <a16:creationId xmlns:a16="http://schemas.microsoft.com/office/drawing/2014/main" id="{D9829806-8490-E918-302C-1B58768A7304}"/>
                </a:ext>
              </a:extLst>
            </p:cNvPr>
            <p:cNvSpPr/>
            <p:nvPr userDrawn="1"/>
          </p:nvSpPr>
          <p:spPr>
            <a:xfrm>
              <a:off x="10525259"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2" name="任意多边形: 形状 481">
              <a:extLst>
                <a:ext uri="{FF2B5EF4-FFF2-40B4-BE49-F238E27FC236}">
                  <a16:creationId xmlns:a16="http://schemas.microsoft.com/office/drawing/2014/main" id="{7E517826-B679-C1F6-F58C-15FD34FEA41F}"/>
                </a:ext>
              </a:extLst>
            </p:cNvPr>
            <p:cNvSpPr/>
            <p:nvPr userDrawn="1"/>
          </p:nvSpPr>
          <p:spPr>
            <a:xfrm>
              <a:off x="10698138" y="6576350"/>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3" name="任意多边形: 形状 482">
              <a:extLst>
                <a:ext uri="{FF2B5EF4-FFF2-40B4-BE49-F238E27FC236}">
                  <a16:creationId xmlns:a16="http://schemas.microsoft.com/office/drawing/2014/main" id="{2335E4B5-3128-D8CE-5633-BD33C4E5D57A}"/>
                </a:ext>
              </a:extLst>
            </p:cNvPr>
            <p:cNvSpPr/>
            <p:nvPr userDrawn="1"/>
          </p:nvSpPr>
          <p:spPr>
            <a:xfrm>
              <a:off x="10877420" y="6576350"/>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4" name="任意多边形: 形状 483">
              <a:extLst>
                <a:ext uri="{FF2B5EF4-FFF2-40B4-BE49-F238E27FC236}">
                  <a16:creationId xmlns:a16="http://schemas.microsoft.com/office/drawing/2014/main" id="{571D4B31-172D-F247-3728-F33B018CD57E}"/>
                </a:ext>
              </a:extLst>
            </p:cNvPr>
            <p:cNvSpPr/>
            <p:nvPr userDrawn="1"/>
          </p:nvSpPr>
          <p:spPr>
            <a:xfrm>
              <a:off x="11050299" y="6576350"/>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5" name="任意多边形: 形状 484">
              <a:extLst>
                <a:ext uri="{FF2B5EF4-FFF2-40B4-BE49-F238E27FC236}">
                  <a16:creationId xmlns:a16="http://schemas.microsoft.com/office/drawing/2014/main" id="{BAA7FA6E-C61A-DD3A-1F65-CC244A64E125}"/>
                </a:ext>
              </a:extLst>
            </p:cNvPr>
            <p:cNvSpPr/>
            <p:nvPr userDrawn="1"/>
          </p:nvSpPr>
          <p:spPr>
            <a:xfrm>
              <a:off x="11229581"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6" name="任意多边形: 形状 485">
              <a:extLst>
                <a:ext uri="{FF2B5EF4-FFF2-40B4-BE49-F238E27FC236}">
                  <a16:creationId xmlns:a16="http://schemas.microsoft.com/office/drawing/2014/main" id="{83A8BB5F-F979-8674-F1D1-18AE5BC25E90}"/>
                </a:ext>
              </a:extLst>
            </p:cNvPr>
            <p:cNvSpPr/>
            <p:nvPr userDrawn="1"/>
          </p:nvSpPr>
          <p:spPr>
            <a:xfrm>
              <a:off x="11402459" y="6576350"/>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7" name="任意多边形: 形状 486">
              <a:extLst>
                <a:ext uri="{FF2B5EF4-FFF2-40B4-BE49-F238E27FC236}">
                  <a16:creationId xmlns:a16="http://schemas.microsoft.com/office/drawing/2014/main" id="{BAB7C777-D619-8F69-E0B3-7A5BF1F9783F}"/>
                </a:ext>
              </a:extLst>
            </p:cNvPr>
            <p:cNvSpPr/>
            <p:nvPr userDrawn="1"/>
          </p:nvSpPr>
          <p:spPr>
            <a:xfrm>
              <a:off x="11581741"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8" name="任意多边形: 形状 487">
              <a:extLst>
                <a:ext uri="{FF2B5EF4-FFF2-40B4-BE49-F238E27FC236}">
                  <a16:creationId xmlns:a16="http://schemas.microsoft.com/office/drawing/2014/main" id="{3313A386-7DE7-2349-1E3C-F7F2A4CD625F}"/>
                </a:ext>
              </a:extLst>
            </p:cNvPr>
            <p:cNvSpPr/>
            <p:nvPr userDrawn="1"/>
          </p:nvSpPr>
          <p:spPr>
            <a:xfrm>
              <a:off x="11754620" y="6576350"/>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489" name="任意多边形: 形状 488">
              <a:extLst>
                <a:ext uri="{FF2B5EF4-FFF2-40B4-BE49-F238E27FC236}">
                  <a16:creationId xmlns:a16="http://schemas.microsoft.com/office/drawing/2014/main" id="{EC8B132A-82FF-3B4F-E300-DC334D798E9F}"/>
                </a:ext>
              </a:extLst>
            </p:cNvPr>
            <p:cNvSpPr/>
            <p:nvPr userDrawn="1"/>
          </p:nvSpPr>
          <p:spPr>
            <a:xfrm>
              <a:off x="11927499"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grpSp>
      <p:grpSp>
        <p:nvGrpSpPr>
          <p:cNvPr id="499" name="组合 498">
            <a:extLst>
              <a:ext uri="{FF2B5EF4-FFF2-40B4-BE49-F238E27FC236}">
                <a16:creationId xmlns:a16="http://schemas.microsoft.com/office/drawing/2014/main" id="{AA1C66AC-4575-4274-B453-BC2C39D9B1F9}"/>
              </a:ext>
            </a:extLst>
          </p:cNvPr>
          <p:cNvGrpSpPr/>
          <p:nvPr/>
        </p:nvGrpSpPr>
        <p:grpSpPr>
          <a:xfrm>
            <a:off x="23901" y="2646618"/>
            <a:ext cx="959221" cy="601874"/>
            <a:chOff x="23901" y="2646618"/>
            <a:chExt cx="959221" cy="601874"/>
          </a:xfrm>
        </p:grpSpPr>
        <p:grpSp>
          <p:nvGrpSpPr>
            <p:cNvPr id="500" name="组合 499">
              <a:extLst>
                <a:ext uri="{FF2B5EF4-FFF2-40B4-BE49-F238E27FC236}">
                  <a16:creationId xmlns:a16="http://schemas.microsoft.com/office/drawing/2014/main" id="{69CE92C4-153C-0BF2-06BF-CA4C9856D80E}"/>
                </a:ext>
              </a:extLst>
            </p:cNvPr>
            <p:cNvGrpSpPr/>
            <p:nvPr/>
          </p:nvGrpSpPr>
          <p:grpSpPr>
            <a:xfrm>
              <a:off x="23901" y="2646618"/>
              <a:ext cx="428996" cy="601874"/>
              <a:chOff x="23901" y="1979468"/>
              <a:chExt cx="428996" cy="601874"/>
            </a:xfrm>
          </p:grpSpPr>
          <p:sp>
            <p:nvSpPr>
              <p:cNvPr id="514" name="任意多边形: 形状 513">
                <a:extLst>
                  <a:ext uri="{FF2B5EF4-FFF2-40B4-BE49-F238E27FC236}">
                    <a16:creationId xmlns:a16="http://schemas.microsoft.com/office/drawing/2014/main" id="{76F3F965-A5A6-9DC1-06F1-73A1AB6A4833}"/>
                  </a:ext>
                </a:extLst>
              </p:cNvPr>
              <p:cNvSpPr/>
              <p:nvPr/>
            </p:nvSpPr>
            <p:spPr>
              <a:xfrm>
                <a:off x="23901"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5" name="任意多边形: 形状 514">
                <a:extLst>
                  <a:ext uri="{FF2B5EF4-FFF2-40B4-BE49-F238E27FC236}">
                    <a16:creationId xmlns:a16="http://schemas.microsoft.com/office/drawing/2014/main" id="{DBE26C16-1378-0C8B-7894-B772F86307CA}"/>
                  </a:ext>
                </a:extLst>
              </p:cNvPr>
              <p:cNvSpPr/>
              <p:nvPr/>
            </p:nvSpPr>
            <p:spPr>
              <a:xfrm>
                <a:off x="203183"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6" name="任意多边形: 形状 515">
                <a:extLst>
                  <a:ext uri="{FF2B5EF4-FFF2-40B4-BE49-F238E27FC236}">
                    <a16:creationId xmlns:a16="http://schemas.microsoft.com/office/drawing/2014/main" id="{3C7430A1-BDE3-B9F3-2E93-D96B1E856472}"/>
                  </a:ext>
                </a:extLst>
              </p:cNvPr>
              <p:cNvSpPr/>
              <p:nvPr/>
            </p:nvSpPr>
            <p:spPr>
              <a:xfrm>
                <a:off x="376062"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7" name="任意多边形: 形状 516">
                <a:extLst>
                  <a:ext uri="{FF2B5EF4-FFF2-40B4-BE49-F238E27FC236}">
                    <a16:creationId xmlns:a16="http://schemas.microsoft.com/office/drawing/2014/main" id="{D92E1A9C-F5CF-FFCB-F3EC-72491AD3FCD3}"/>
                  </a:ext>
                </a:extLst>
              </p:cNvPr>
              <p:cNvSpPr/>
              <p:nvPr/>
            </p:nvSpPr>
            <p:spPr>
              <a:xfrm>
                <a:off x="23901"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8" name="任意多边形: 形状 517">
                <a:extLst>
                  <a:ext uri="{FF2B5EF4-FFF2-40B4-BE49-F238E27FC236}">
                    <a16:creationId xmlns:a16="http://schemas.microsoft.com/office/drawing/2014/main" id="{34CF5F13-9C83-6777-D6E6-25E1A3187221}"/>
                  </a:ext>
                </a:extLst>
              </p:cNvPr>
              <p:cNvSpPr/>
              <p:nvPr/>
            </p:nvSpPr>
            <p:spPr>
              <a:xfrm>
                <a:off x="203183"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9" name="任意多边形: 形状 518">
                <a:extLst>
                  <a:ext uri="{FF2B5EF4-FFF2-40B4-BE49-F238E27FC236}">
                    <a16:creationId xmlns:a16="http://schemas.microsoft.com/office/drawing/2014/main" id="{331AD3F4-70C3-81E8-785E-3572CC9262B1}"/>
                  </a:ext>
                </a:extLst>
              </p:cNvPr>
              <p:cNvSpPr/>
              <p:nvPr/>
            </p:nvSpPr>
            <p:spPr>
              <a:xfrm>
                <a:off x="376062"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0" name="任意多边形: 形状 519">
                <a:extLst>
                  <a:ext uri="{FF2B5EF4-FFF2-40B4-BE49-F238E27FC236}">
                    <a16:creationId xmlns:a16="http://schemas.microsoft.com/office/drawing/2014/main" id="{0B81F52F-5C40-33F0-A0D4-C14BB48DE4A5}"/>
                  </a:ext>
                </a:extLst>
              </p:cNvPr>
              <p:cNvSpPr/>
              <p:nvPr/>
            </p:nvSpPr>
            <p:spPr>
              <a:xfrm>
                <a:off x="23901"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1" name="任意多边形: 形状 520">
                <a:extLst>
                  <a:ext uri="{FF2B5EF4-FFF2-40B4-BE49-F238E27FC236}">
                    <a16:creationId xmlns:a16="http://schemas.microsoft.com/office/drawing/2014/main" id="{4FF25054-5C90-5923-C588-48BCB1B73633}"/>
                  </a:ext>
                </a:extLst>
              </p:cNvPr>
              <p:cNvSpPr/>
              <p:nvPr/>
            </p:nvSpPr>
            <p:spPr>
              <a:xfrm>
                <a:off x="203183"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2" name="任意多边形: 形状 521">
                <a:extLst>
                  <a:ext uri="{FF2B5EF4-FFF2-40B4-BE49-F238E27FC236}">
                    <a16:creationId xmlns:a16="http://schemas.microsoft.com/office/drawing/2014/main" id="{16091B04-1C52-A881-5FD5-38F6F3171A76}"/>
                  </a:ext>
                </a:extLst>
              </p:cNvPr>
              <p:cNvSpPr/>
              <p:nvPr/>
            </p:nvSpPr>
            <p:spPr>
              <a:xfrm>
                <a:off x="376062"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3" name="任意多边形: 形状 522">
                <a:extLst>
                  <a:ext uri="{FF2B5EF4-FFF2-40B4-BE49-F238E27FC236}">
                    <a16:creationId xmlns:a16="http://schemas.microsoft.com/office/drawing/2014/main" id="{C6D11878-4975-A4D2-9A0A-36FB15CC3FC6}"/>
                  </a:ext>
                </a:extLst>
              </p:cNvPr>
              <p:cNvSpPr/>
              <p:nvPr/>
            </p:nvSpPr>
            <p:spPr>
              <a:xfrm>
                <a:off x="23901"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4" name="任意多边形: 形状 523">
                <a:extLst>
                  <a:ext uri="{FF2B5EF4-FFF2-40B4-BE49-F238E27FC236}">
                    <a16:creationId xmlns:a16="http://schemas.microsoft.com/office/drawing/2014/main" id="{02296B84-676F-7F8D-A975-58B1549C4449}"/>
                  </a:ext>
                </a:extLst>
              </p:cNvPr>
              <p:cNvSpPr/>
              <p:nvPr/>
            </p:nvSpPr>
            <p:spPr>
              <a:xfrm>
                <a:off x="203183"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5" name="任意多边形: 形状 524">
                <a:extLst>
                  <a:ext uri="{FF2B5EF4-FFF2-40B4-BE49-F238E27FC236}">
                    <a16:creationId xmlns:a16="http://schemas.microsoft.com/office/drawing/2014/main" id="{BA6E1BC4-B4F9-B5C0-ED49-5D67E996A52D}"/>
                  </a:ext>
                </a:extLst>
              </p:cNvPr>
              <p:cNvSpPr/>
              <p:nvPr/>
            </p:nvSpPr>
            <p:spPr>
              <a:xfrm>
                <a:off x="376062"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grpSp>
        <p:grpSp>
          <p:nvGrpSpPr>
            <p:cNvPr id="501" name="组合 500">
              <a:extLst>
                <a:ext uri="{FF2B5EF4-FFF2-40B4-BE49-F238E27FC236}">
                  <a16:creationId xmlns:a16="http://schemas.microsoft.com/office/drawing/2014/main" id="{8A8E1A6E-A098-DD07-A53C-303A3B223812}"/>
                </a:ext>
              </a:extLst>
            </p:cNvPr>
            <p:cNvGrpSpPr/>
            <p:nvPr/>
          </p:nvGrpSpPr>
          <p:grpSpPr>
            <a:xfrm>
              <a:off x="554126" y="2646618"/>
              <a:ext cx="428996" cy="601874"/>
              <a:chOff x="23901" y="1979468"/>
              <a:chExt cx="428996" cy="601874"/>
            </a:xfrm>
          </p:grpSpPr>
          <p:sp>
            <p:nvSpPr>
              <p:cNvPr id="502" name="任意多边形: 形状 501">
                <a:extLst>
                  <a:ext uri="{FF2B5EF4-FFF2-40B4-BE49-F238E27FC236}">
                    <a16:creationId xmlns:a16="http://schemas.microsoft.com/office/drawing/2014/main" id="{D1A02618-1D81-C6FA-273A-4C0CCE569993}"/>
                  </a:ext>
                </a:extLst>
              </p:cNvPr>
              <p:cNvSpPr/>
              <p:nvPr/>
            </p:nvSpPr>
            <p:spPr>
              <a:xfrm>
                <a:off x="23901"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3" name="任意多边形: 形状 502">
                <a:extLst>
                  <a:ext uri="{FF2B5EF4-FFF2-40B4-BE49-F238E27FC236}">
                    <a16:creationId xmlns:a16="http://schemas.microsoft.com/office/drawing/2014/main" id="{52D18F30-FED7-01C4-F5AA-04EFA030FE77}"/>
                  </a:ext>
                </a:extLst>
              </p:cNvPr>
              <p:cNvSpPr/>
              <p:nvPr/>
            </p:nvSpPr>
            <p:spPr>
              <a:xfrm>
                <a:off x="203183"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4" name="任意多边形: 形状 503">
                <a:extLst>
                  <a:ext uri="{FF2B5EF4-FFF2-40B4-BE49-F238E27FC236}">
                    <a16:creationId xmlns:a16="http://schemas.microsoft.com/office/drawing/2014/main" id="{F5C99FE5-8290-24F6-3183-CAB4D805FA06}"/>
                  </a:ext>
                </a:extLst>
              </p:cNvPr>
              <p:cNvSpPr/>
              <p:nvPr/>
            </p:nvSpPr>
            <p:spPr>
              <a:xfrm>
                <a:off x="376062"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5" name="任意多边形: 形状 504">
                <a:extLst>
                  <a:ext uri="{FF2B5EF4-FFF2-40B4-BE49-F238E27FC236}">
                    <a16:creationId xmlns:a16="http://schemas.microsoft.com/office/drawing/2014/main" id="{19BA0DFD-3206-2B59-2634-C7BD1785FC2D}"/>
                  </a:ext>
                </a:extLst>
              </p:cNvPr>
              <p:cNvSpPr/>
              <p:nvPr/>
            </p:nvSpPr>
            <p:spPr>
              <a:xfrm>
                <a:off x="23901"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6" name="任意多边形: 形状 505">
                <a:extLst>
                  <a:ext uri="{FF2B5EF4-FFF2-40B4-BE49-F238E27FC236}">
                    <a16:creationId xmlns:a16="http://schemas.microsoft.com/office/drawing/2014/main" id="{D3AD007D-CB58-81A3-0A8B-963BC683AC34}"/>
                  </a:ext>
                </a:extLst>
              </p:cNvPr>
              <p:cNvSpPr/>
              <p:nvPr/>
            </p:nvSpPr>
            <p:spPr>
              <a:xfrm>
                <a:off x="203183"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7" name="任意多边形: 形状 506">
                <a:extLst>
                  <a:ext uri="{FF2B5EF4-FFF2-40B4-BE49-F238E27FC236}">
                    <a16:creationId xmlns:a16="http://schemas.microsoft.com/office/drawing/2014/main" id="{208A820A-C46E-33E5-35F6-3632DB8DC5F2}"/>
                  </a:ext>
                </a:extLst>
              </p:cNvPr>
              <p:cNvSpPr/>
              <p:nvPr/>
            </p:nvSpPr>
            <p:spPr>
              <a:xfrm>
                <a:off x="376062"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8" name="任意多边形: 形状 507">
                <a:extLst>
                  <a:ext uri="{FF2B5EF4-FFF2-40B4-BE49-F238E27FC236}">
                    <a16:creationId xmlns:a16="http://schemas.microsoft.com/office/drawing/2014/main" id="{8F3327E4-952B-B5AC-A8F8-AA7CB308F2B7}"/>
                  </a:ext>
                </a:extLst>
              </p:cNvPr>
              <p:cNvSpPr/>
              <p:nvPr/>
            </p:nvSpPr>
            <p:spPr>
              <a:xfrm>
                <a:off x="23901"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9" name="任意多边形: 形状 508">
                <a:extLst>
                  <a:ext uri="{FF2B5EF4-FFF2-40B4-BE49-F238E27FC236}">
                    <a16:creationId xmlns:a16="http://schemas.microsoft.com/office/drawing/2014/main" id="{1ABAEFAF-1FFD-A1B0-5AF9-8FBD03A434AE}"/>
                  </a:ext>
                </a:extLst>
              </p:cNvPr>
              <p:cNvSpPr/>
              <p:nvPr/>
            </p:nvSpPr>
            <p:spPr>
              <a:xfrm>
                <a:off x="203183"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0" name="任意多边形: 形状 509">
                <a:extLst>
                  <a:ext uri="{FF2B5EF4-FFF2-40B4-BE49-F238E27FC236}">
                    <a16:creationId xmlns:a16="http://schemas.microsoft.com/office/drawing/2014/main" id="{EF660433-FB9B-E85C-CDB4-5DCA061BB550}"/>
                  </a:ext>
                </a:extLst>
              </p:cNvPr>
              <p:cNvSpPr/>
              <p:nvPr/>
            </p:nvSpPr>
            <p:spPr>
              <a:xfrm>
                <a:off x="376062"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1" name="任意多边形: 形状 510">
                <a:extLst>
                  <a:ext uri="{FF2B5EF4-FFF2-40B4-BE49-F238E27FC236}">
                    <a16:creationId xmlns:a16="http://schemas.microsoft.com/office/drawing/2014/main" id="{6C06E0A3-7B5C-1E9E-360C-EA4AC95FC608}"/>
                  </a:ext>
                </a:extLst>
              </p:cNvPr>
              <p:cNvSpPr/>
              <p:nvPr/>
            </p:nvSpPr>
            <p:spPr>
              <a:xfrm>
                <a:off x="23901"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2" name="任意多边形: 形状 511">
                <a:extLst>
                  <a:ext uri="{FF2B5EF4-FFF2-40B4-BE49-F238E27FC236}">
                    <a16:creationId xmlns:a16="http://schemas.microsoft.com/office/drawing/2014/main" id="{DA3C8D4E-256E-A6FD-7A8E-0677D8BC3B90}"/>
                  </a:ext>
                </a:extLst>
              </p:cNvPr>
              <p:cNvSpPr/>
              <p:nvPr/>
            </p:nvSpPr>
            <p:spPr>
              <a:xfrm>
                <a:off x="203183"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3" name="任意多边形: 形状 512">
                <a:extLst>
                  <a:ext uri="{FF2B5EF4-FFF2-40B4-BE49-F238E27FC236}">
                    <a16:creationId xmlns:a16="http://schemas.microsoft.com/office/drawing/2014/main" id="{B7A21D40-CD55-B39A-E3E0-30DAA2F4BE7C}"/>
                  </a:ext>
                </a:extLst>
              </p:cNvPr>
              <p:cNvSpPr/>
              <p:nvPr/>
            </p:nvSpPr>
            <p:spPr>
              <a:xfrm>
                <a:off x="376062"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grpSp>
      </p:grpSp>
      <p:sp>
        <p:nvSpPr>
          <p:cNvPr id="2" name="文本框 1">
            <a:extLst>
              <a:ext uri="{FF2B5EF4-FFF2-40B4-BE49-F238E27FC236}">
                <a16:creationId xmlns:a16="http://schemas.microsoft.com/office/drawing/2014/main" id="{62CABB8E-00EB-5546-276C-43DC050E380B}"/>
              </a:ext>
            </a:extLst>
          </p:cNvPr>
          <p:cNvSpPr txBox="1"/>
          <p:nvPr/>
        </p:nvSpPr>
        <p:spPr>
          <a:xfrm>
            <a:off x="1562414" y="2388499"/>
            <a:ext cx="10460217" cy="1015663"/>
          </a:xfrm>
          <a:prstGeom prst="rect">
            <a:avLst/>
          </a:prstGeom>
          <a:noFill/>
        </p:spPr>
        <p:txBody>
          <a:bodyPr wrap="square" rtlCol="0">
            <a:spAutoFit/>
          </a:bodyPr>
          <a:lstStyle/>
          <a:p>
            <a:r>
              <a:rPr lang="en-US" altLang="zh-CN" sz="6000" dirty="0"/>
              <a:t>Realtime/</a:t>
            </a:r>
            <a:r>
              <a:rPr lang="en-US" altLang="zh-CN" sz="6000" dirty="0" err="1"/>
              <a:t>Embeded</a:t>
            </a:r>
            <a:r>
              <a:rPr lang="en-US" altLang="zh-CN" sz="6000" dirty="0"/>
              <a:t> OS Survey</a:t>
            </a:r>
            <a:endParaRPr lang="zh-CN" altLang="en-US" sz="6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3055717" y="480282"/>
            <a:ext cx="6955024" cy="707886"/>
          </a:xfrm>
          <a:prstGeom prst="rect">
            <a:avLst/>
          </a:prstGeom>
          <a:noFill/>
        </p:spPr>
        <p:txBody>
          <a:bodyPr wrap="square" rtlCol="0">
            <a:spAutoFit/>
          </a:bodyPr>
          <a:lstStyle/>
          <a:p>
            <a:r>
              <a:rPr lang="en-US" altLang="zh-CN" sz="2000" dirty="0"/>
              <a:t>VxWorks | Industry Leading RTOS for Embedded Systems</a:t>
            </a:r>
            <a:endParaRPr lang="en-US" altLang="zh-CN" sz="2000" dirty="0">
              <a:hlinkClick r:id="rId3"/>
            </a:endParaRPr>
          </a:p>
          <a:p>
            <a:endParaRPr lang="zh-CN" altLang="en-US" sz="2000" dirty="0"/>
          </a:p>
        </p:txBody>
      </p:sp>
      <p:pic>
        <p:nvPicPr>
          <p:cNvPr id="4" name="图片 3">
            <a:extLst>
              <a:ext uri="{FF2B5EF4-FFF2-40B4-BE49-F238E27FC236}">
                <a16:creationId xmlns:a16="http://schemas.microsoft.com/office/drawing/2014/main" id="{518E0B38-2C9F-4251-FB79-4DB5B5F56616}"/>
              </a:ext>
            </a:extLst>
          </p:cNvPr>
          <p:cNvPicPr>
            <a:picLocks noChangeAspect="1"/>
          </p:cNvPicPr>
          <p:nvPr/>
        </p:nvPicPr>
        <p:blipFill>
          <a:blip r:embed="rId4"/>
          <a:stretch>
            <a:fillRect/>
          </a:stretch>
        </p:blipFill>
        <p:spPr>
          <a:xfrm>
            <a:off x="1166959" y="873941"/>
            <a:ext cx="9551198" cy="5984059"/>
          </a:xfrm>
          <a:prstGeom prst="rect">
            <a:avLst/>
          </a:prstGeom>
        </p:spPr>
      </p:pic>
    </p:spTree>
    <p:extLst>
      <p:ext uri="{BB962C8B-B14F-4D97-AF65-F5344CB8AC3E}">
        <p14:creationId xmlns:p14="http://schemas.microsoft.com/office/powerpoint/2010/main" val="2318003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3055717" y="480282"/>
            <a:ext cx="6955024" cy="707886"/>
          </a:xfrm>
          <a:prstGeom prst="rect">
            <a:avLst/>
          </a:prstGeom>
          <a:noFill/>
        </p:spPr>
        <p:txBody>
          <a:bodyPr wrap="square" rtlCol="0">
            <a:spAutoFit/>
          </a:bodyPr>
          <a:lstStyle/>
          <a:p>
            <a:r>
              <a:rPr lang="en-US" altLang="zh-CN" sz="2000" dirty="0"/>
              <a:t>VxWorks | Industry Leading RTOS for Embedded Systems</a:t>
            </a:r>
            <a:endParaRPr lang="en-US" altLang="zh-CN" sz="2000" dirty="0">
              <a:hlinkClick r:id="rId3"/>
            </a:endParaRPr>
          </a:p>
          <a:p>
            <a:endParaRPr lang="zh-CN" altLang="en-US" sz="2000" dirty="0"/>
          </a:p>
        </p:txBody>
      </p:sp>
      <p:pic>
        <p:nvPicPr>
          <p:cNvPr id="5" name="图片 4">
            <a:extLst>
              <a:ext uri="{FF2B5EF4-FFF2-40B4-BE49-F238E27FC236}">
                <a16:creationId xmlns:a16="http://schemas.microsoft.com/office/drawing/2014/main" id="{093D983E-7EBC-1863-F194-314860BDB8F3}"/>
              </a:ext>
            </a:extLst>
          </p:cNvPr>
          <p:cNvPicPr>
            <a:picLocks noChangeAspect="1"/>
          </p:cNvPicPr>
          <p:nvPr/>
        </p:nvPicPr>
        <p:blipFill>
          <a:blip r:embed="rId4"/>
          <a:stretch>
            <a:fillRect/>
          </a:stretch>
        </p:blipFill>
        <p:spPr>
          <a:xfrm>
            <a:off x="1272619" y="924698"/>
            <a:ext cx="9329791" cy="5655510"/>
          </a:xfrm>
          <a:prstGeom prst="rect">
            <a:avLst/>
          </a:prstGeom>
        </p:spPr>
      </p:pic>
    </p:spTree>
    <p:extLst>
      <p:ext uri="{BB962C8B-B14F-4D97-AF65-F5344CB8AC3E}">
        <p14:creationId xmlns:p14="http://schemas.microsoft.com/office/powerpoint/2010/main" val="1825783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3055717" y="480282"/>
            <a:ext cx="6955024" cy="707886"/>
          </a:xfrm>
          <a:prstGeom prst="rect">
            <a:avLst/>
          </a:prstGeom>
          <a:noFill/>
        </p:spPr>
        <p:txBody>
          <a:bodyPr wrap="square" rtlCol="0">
            <a:spAutoFit/>
          </a:bodyPr>
          <a:lstStyle/>
          <a:p>
            <a:r>
              <a:rPr lang="en-US" altLang="zh-CN" sz="2000" dirty="0"/>
              <a:t>VxWorks | Industry Leading RTOS for Embedded Systems</a:t>
            </a:r>
            <a:endParaRPr lang="en-US" altLang="zh-CN" sz="2000" dirty="0">
              <a:hlinkClick r:id="rId3"/>
            </a:endParaRPr>
          </a:p>
          <a:p>
            <a:endParaRPr lang="zh-CN" altLang="en-US" sz="2000" dirty="0"/>
          </a:p>
        </p:txBody>
      </p:sp>
      <p:pic>
        <p:nvPicPr>
          <p:cNvPr id="4" name="图片 3">
            <a:extLst>
              <a:ext uri="{FF2B5EF4-FFF2-40B4-BE49-F238E27FC236}">
                <a16:creationId xmlns:a16="http://schemas.microsoft.com/office/drawing/2014/main" id="{C25E2FD2-2EEE-4407-89A7-1AEEDF24298D}"/>
              </a:ext>
            </a:extLst>
          </p:cNvPr>
          <p:cNvPicPr>
            <a:picLocks noChangeAspect="1"/>
          </p:cNvPicPr>
          <p:nvPr/>
        </p:nvPicPr>
        <p:blipFill>
          <a:blip r:embed="rId4"/>
          <a:stretch>
            <a:fillRect/>
          </a:stretch>
        </p:blipFill>
        <p:spPr>
          <a:xfrm>
            <a:off x="1309642" y="948372"/>
            <a:ext cx="9326132" cy="5909628"/>
          </a:xfrm>
          <a:prstGeom prst="rect">
            <a:avLst/>
          </a:prstGeom>
        </p:spPr>
      </p:pic>
    </p:spTree>
    <p:extLst>
      <p:ext uri="{BB962C8B-B14F-4D97-AF65-F5344CB8AC3E}">
        <p14:creationId xmlns:p14="http://schemas.microsoft.com/office/powerpoint/2010/main" val="16596197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4208217" y="457132"/>
            <a:ext cx="6955024" cy="707886"/>
          </a:xfrm>
          <a:prstGeom prst="rect">
            <a:avLst/>
          </a:prstGeom>
          <a:noFill/>
        </p:spPr>
        <p:txBody>
          <a:bodyPr wrap="square" rtlCol="0">
            <a:spAutoFit/>
          </a:bodyPr>
          <a:lstStyle/>
          <a:p>
            <a:r>
              <a:rPr lang="en-US" altLang="zh-CN" sz="2000" dirty="0"/>
              <a:t>	What is RT Linux</a:t>
            </a:r>
          </a:p>
          <a:p>
            <a:endParaRPr lang="zh-CN" altLang="en-US" sz="2000" dirty="0"/>
          </a:p>
        </p:txBody>
      </p:sp>
      <p:sp>
        <p:nvSpPr>
          <p:cNvPr id="4" name="文本框 3">
            <a:extLst>
              <a:ext uri="{FF2B5EF4-FFF2-40B4-BE49-F238E27FC236}">
                <a16:creationId xmlns:a16="http://schemas.microsoft.com/office/drawing/2014/main" id="{E81B24B1-EA04-4301-FE8F-4D26FA15A1C5}"/>
              </a:ext>
            </a:extLst>
          </p:cNvPr>
          <p:cNvSpPr txBox="1"/>
          <p:nvPr/>
        </p:nvSpPr>
        <p:spPr>
          <a:xfrm>
            <a:off x="3031603" y="2959469"/>
            <a:ext cx="6128794" cy="2523768"/>
          </a:xfrm>
          <a:prstGeom prst="rect">
            <a:avLst/>
          </a:prstGeom>
          <a:noFill/>
        </p:spPr>
        <p:txBody>
          <a:bodyPr wrap="square">
            <a:spAutoFit/>
          </a:bodyPr>
          <a:lstStyle/>
          <a:p>
            <a:r>
              <a:rPr lang="en-US" altLang="zh-CN" sz="2000" dirty="0" err="1"/>
              <a:t>RTLinux</a:t>
            </a:r>
            <a:r>
              <a:rPr lang="en-US" altLang="zh-CN" sz="2000" dirty="0"/>
              <a:t>, also known as </a:t>
            </a:r>
            <a:r>
              <a:rPr lang="en-US" altLang="zh-CN" sz="2000" dirty="0" err="1"/>
              <a:t>RTLinux</a:t>
            </a:r>
            <a:r>
              <a:rPr lang="en-US" altLang="zh-CN" sz="2000" dirty="0"/>
              <a:t> Classic, is </a:t>
            </a:r>
            <a:r>
              <a:rPr lang="en-US" altLang="zh-CN" sz="2000" dirty="0">
                <a:highlight>
                  <a:srgbClr val="FFFF00"/>
                </a:highlight>
              </a:rPr>
              <a:t>a real-time operating system extension for the Linux kernel </a:t>
            </a:r>
            <a:r>
              <a:rPr lang="en-US" altLang="zh-CN" sz="2000" dirty="0"/>
              <a:t>that enables the development of real-time and embedded systems within the Linux environment. </a:t>
            </a:r>
          </a:p>
          <a:p>
            <a:r>
              <a:rPr lang="en-US" altLang="zh-CN" sz="2000" dirty="0"/>
              <a:t>It is based on a </a:t>
            </a:r>
            <a:r>
              <a:rPr lang="en-US" altLang="zh-CN" sz="2000" i="1" dirty="0"/>
              <a:t>real-time microkernel</a:t>
            </a:r>
            <a:r>
              <a:rPr lang="en-US" altLang="zh-CN" sz="2000" dirty="0"/>
              <a:t> that runs the entire Linux operating system as a </a:t>
            </a:r>
            <a:r>
              <a:rPr lang="en-US" altLang="zh-CN" sz="2000" i="1" dirty="0">
                <a:highlight>
                  <a:srgbClr val="FFFF00"/>
                </a:highlight>
              </a:rPr>
              <a:t>fully preemptive real-time process.</a:t>
            </a:r>
            <a:endParaRPr lang="en-US" altLang="zh-CN" sz="2000" dirty="0">
              <a:highlight>
                <a:srgbClr val="FFFF00"/>
              </a:highlight>
            </a:endParaRPr>
          </a:p>
          <a:p>
            <a:endParaRPr lang="en-US" altLang="zh-CN" dirty="0"/>
          </a:p>
        </p:txBody>
      </p:sp>
      <p:sp>
        <p:nvSpPr>
          <p:cNvPr id="8" name="文本框 7">
            <a:extLst>
              <a:ext uri="{FF2B5EF4-FFF2-40B4-BE49-F238E27FC236}">
                <a16:creationId xmlns:a16="http://schemas.microsoft.com/office/drawing/2014/main" id="{B2F2771F-3E2D-4A0A-60C9-0E6F81964B38}"/>
              </a:ext>
            </a:extLst>
          </p:cNvPr>
          <p:cNvSpPr txBox="1"/>
          <p:nvPr/>
        </p:nvSpPr>
        <p:spPr>
          <a:xfrm>
            <a:off x="1643606" y="2194714"/>
            <a:ext cx="4039564" cy="400110"/>
          </a:xfrm>
          <a:prstGeom prst="rect">
            <a:avLst/>
          </a:prstGeom>
          <a:noFill/>
        </p:spPr>
        <p:txBody>
          <a:bodyPr wrap="square" rtlCol="0">
            <a:spAutoFit/>
          </a:bodyPr>
          <a:lstStyle/>
          <a:p>
            <a:r>
              <a:rPr lang="en-US" altLang="zh-CN" sz="2000" b="1" dirty="0"/>
              <a:t>What is </a:t>
            </a:r>
            <a:r>
              <a:rPr lang="en-US" altLang="zh-CN" sz="2000" b="1" dirty="0" err="1"/>
              <a:t>RTLinux</a:t>
            </a:r>
            <a:r>
              <a:rPr lang="en-US" altLang="zh-CN" sz="2000" b="1" dirty="0"/>
              <a:t>?</a:t>
            </a:r>
            <a:endParaRPr lang="zh-CN" altLang="en-US" sz="2000" b="1" dirty="0"/>
          </a:p>
        </p:txBody>
      </p:sp>
      <p:pic>
        <p:nvPicPr>
          <p:cNvPr id="9" name="图片 8">
            <a:extLst>
              <a:ext uri="{FF2B5EF4-FFF2-40B4-BE49-F238E27FC236}">
                <a16:creationId xmlns:a16="http://schemas.microsoft.com/office/drawing/2014/main" id="{F17E30CE-77C3-810E-8992-DE724272B4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3500" y="1137015"/>
            <a:ext cx="2338123" cy="1850457"/>
          </a:xfrm>
          <a:prstGeom prst="rect">
            <a:avLst/>
          </a:prstGeom>
        </p:spPr>
      </p:pic>
    </p:spTree>
    <p:extLst>
      <p:ext uri="{BB962C8B-B14F-4D97-AF65-F5344CB8AC3E}">
        <p14:creationId xmlns:p14="http://schemas.microsoft.com/office/powerpoint/2010/main" val="3011066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3889095" y="405452"/>
            <a:ext cx="6955024" cy="707886"/>
          </a:xfrm>
          <a:prstGeom prst="rect">
            <a:avLst/>
          </a:prstGeom>
          <a:noFill/>
        </p:spPr>
        <p:txBody>
          <a:bodyPr wrap="square" rtlCol="0">
            <a:spAutoFit/>
          </a:bodyPr>
          <a:lstStyle/>
          <a:p>
            <a:r>
              <a:rPr lang="en-US" altLang="zh-CN" sz="2000" dirty="0"/>
              <a:t>	Overview of RT Linux</a:t>
            </a:r>
          </a:p>
          <a:p>
            <a:endParaRPr lang="zh-CN" altLang="en-US" sz="2000" dirty="0"/>
          </a:p>
        </p:txBody>
      </p:sp>
      <p:pic>
        <p:nvPicPr>
          <p:cNvPr id="11" name="图片 10">
            <a:extLst>
              <a:ext uri="{FF2B5EF4-FFF2-40B4-BE49-F238E27FC236}">
                <a16:creationId xmlns:a16="http://schemas.microsoft.com/office/drawing/2014/main" id="{978D3006-7930-9B98-82C7-E1F41012A4F4}"/>
              </a:ext>
            </a:extLst>
          </p:cNvPr>
          <p:cNvPicPr>
            <a:picLocks noChangeAspect="1"/>
          </p:cNvPicPr>
          <p:nvPr/>
        </p:nvPicPr>
        <p:blipFill>
          <a:blip r:embed="rId3"/>
          <a:stretch>
            <a:fillRect/>
          </a:stretch>
        </p:blipFill>
        <p:spPr>
          <a:xfrm>
            <a:off x="2599690" y="1391129"/>
            <a:ext cx="6506483" cy="4353533"/>
          </a:xfrm>
          <a:prstGeom prst="rect">
            <a:avLst/>
          </a:prstGeom>
        </p:spPr>
      </p:pic>
    </p:spTree>
    <p:extLst>
      <p:ext uri="{BB962C8B-B14F-4D97-AF65-F5344CB8AC3E}">
        <p14:creationId xmlns:p14="http://schemas.microsoft.com/office/powerpoint/2010/main" val="1876555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3727049" y="480281"/>
            <a:ext cx="6955024" cy="707886"/>
          </a:xfrm>
          <a:prstGeom prst="rect">
            <a:avLst/>
          </a:prstGeom>
          <a:noFill/>
        </p:spPr>
        <p:txBody>
          <a:bodyPr wrap="square" rtlCol="0">
            <a:spAutoFit/>
          </a:bodyPr>
          <a:lstStyle/>
          <a:p>
            <a:r>
              <a:rPr lang="en-US" altLang="zh-CN" sz="2000" dirty="0"/>
              <a:t>	The Organization of RT Linux</a:t>
            </a:r>
          </a:p>
          <a:p>
            <a:endParaRPr lang="zh-CN" altLang="en-US" sz="2000" dirty="0"/>
          </a:p>
        </p:txBody>
      </p:sp>
      <p:pic>
        <p:nvPicPr>
          <p:cNvPr id="6" name="图片 5">
            <a:extLst>
              <a:ext uri="{FF2B5EF4-FFF2-40B4-BE49-F238E27FC236}">
                <a16:creationId xmlns:a16="http://schemas.microsoft.com/office/drawing/2014/main" id="{CA064DDB-BC40-E419-C4E6-85613D91FA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7123" y="1032563"/>
            <a:ext cx="8496392" cy="5547644"/>
          </a:xfrm>
          <a:prstGeom prst="rect">
            <a:avLst/>
          </a:prstGeom>
        </p:spPr>
      </p:pic>
    </p:spTree>
    <p:extLst>
      <p:ext uri="{BB962C8B-B14F-4D97-AF65-F5344CB8AC3E}">
        <p14:creationId xmlns:p14="http://schemas.microsoft.com/office/powerpoint/2010/main" val="1345278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3831221" y="457132"/>
            <a:ext cx="6955024" cy="707886"/>
          </a:xfrm>
          <a:prstGeom prst="rect">
            <a:avLst/>
          </a:prstGeom>
          <a:noFill/>
        </p:spPr>
        <p:txBody>
          <a:bodyPr wrap="square" rtlCol="0">
            <a:spAutoFit/>
          </a:bodyPr>
          <a:lstStyle/>
          <a:p>
            <a:r>
              <a:rPr lang="en-US" altLang="zh-CN" sz="2000" dirty="0"/>
              <a:t>	Key Features of RT Linux</a:t>
            </a:r>
          </a:p>
          <a:p>
            <a:endParaRPr lang="zh-CN" altLang="en-US" sz="2000" dirty="0"/>
          </a:p>
        </p:txBody>
      </p:sp>
      <p:sp>
        <p:nvSpPr>
          <p:cNvPr id="4" name="文本框 3">
            <a:extLst>
              <a:ext uri="{FF2B5EF4-FFF2-40B4-BE49-F238E27FC236}">
                <a16:creationId xmlns:a16="http://schemas.microsoft.com/office/drawing/2014/main" id="{D30FF5FA-B213-2112-B3A5-20ACCD1B0BDD}"/>
              </a:ext>
            </a:extLst>
          </p:cNvPr>
          <p:cNvSpPr txBox="1"/>
          <p:nvPr/>
        </p:nvSpPr>
        <p:spPr>
          <a:xfrm>
            <a:off x="2019102" y="1920418"/>
            <a:ext cx="5289631" cy="2246769"/>
          </a:xfrm>
          <a:prstGeom prst="rect">
            <a:avLst/>
          </a:prstGeom>
          <a:noFill/>
        </p:spPr>
        <p:txBody>
          <a:bodyPr wrap="square" rtlCol="0">
            <a:spAutoFit/>
          </a:bodyPr>
          <a:lstStyle/>
          <a:p>
            <a:pPr marL="342900" indent="-342900">
              <a:buAutoNum type="arabicPeriod"/>
            </a:pPr>
            <a:r>
              <a:rPr lang="en-US" altLang="zh-CN" sz="2000" b="1" dirty="0"/>
              <a:t>Hard Real-Time</a:t>
            </a:r>
          </a:p>
          <a:p>
            <a:pPr marL="342900" indent="-342900">
              <a:buAutoNum type="arabicPeriod"/>
            </a:pPr>
            <a:r>
              <a:rPr lang="en-US" altLang="zh-CN" sz="2000" b="1" dirty="0"/>
              <a:t>Co-kernel/Dual Kernel Architecture</a:t>
            </a:r>
          </a:p>
          <a:p>
            <a:pPr marL="342900" indent="-342900">
              <a:buAutoNum type="arabicPeriod"/>
            </a:pPr>
            <a:r>
              <a:rPr lang="en-US" altLang="zh-CN" sz="2000" b="1" dirty="0"/>
              <a:t>Compatibility</a:t>
            </a:r>
          </a:p>
          <a:p>
            <a:pPr marL="342900" indent="-342900">
              <a:buAutoNum type="arabicPeriod"/>
            </a:pPr>
            <a:r>
              <a:rPr lang="en-US" altLang="zh-CN" sz="2000" b="1" dirty="0"/>
              <a:t>Programming Interfaces</a:t>
            </a:r>
          </a:p>
          <a:p>
            <a:pPr marL="342900" indent="-342900">
              <a:buAutoNum type="arabicPeriod"/>
            </a:pPr>
            <a:r>
              <a:rPr lang="en-US" altLang="zh-CN" sz="2000" b="1" dirty="0"/>
              <a:t>Interrupt Handling</a:t>
            </a:r>
          </a:p>
          <a:p>
            <a:pPr marL="342900" indent="-342900">
              <a:buAutoNum type="arabicPeriod"/>
            </a:pPr>
            <a:r>
              <a:rPr lang="en-US" altLang="zh-CN" sz="2000" b="1" dirty="0"/>
              <a:t>Open Source</a:t>
            </a:r>
          </a:p>
          <a:p>
            <a:pPr marL="342900" indent="-342900">
              <a:buAutoNum type="arabicPeriod"/>
            </a:pPr>
            <a:r>
              <a:rPr lang="en-US" altLang="zh-CN" sz="2000" b="1" dirty="0"/>
              <a:t>Supported Architectures</a:t>
            </a:r>
            <a:endParaRPr lang="zh-CN" altLang="en-US" sz="2000" b="1" dirty="0"/>
          </a:p>
        </p:txBody>
      </p:sp>
      <p:sp>
        <p:nvSpPr>
          <p:cNvPr id="5" name="文本框 4">
            <a:extLst>
              <a:ext uri="{FF2B5EF4-FFF2-40B4-BE49-F238E27FC236}">
                <a16:creationId xmlns:a16="http://schemas.microsoft.com/office/drawing/2014/main" id="{D5243F34-CF43-0C41-D01C-00545A03ACD2}"/>
              </a:ext>
            </a:extLst>
          </p:cNvPr>
          <p:cNvSpPr txBox="1"/>
          <p:nvPr/>
        </p:nvSpPr>
        <p:spPr>
          <a:xfrm>
            <a:off x="1180618" y="1342663"/>
            <a:ext cx="5382228" cy="400110"/>
          </a:xfrm>
          <a:prstGeom prst="rect">
            <a:avLst/>
          </a:prstGeom>
          <a:noFill/>
        </p:spPr>
        <p:txBody>
          <a:bodyPr wrap="square" rtlCol="0">
            <a:spAutoFit/>
          </a:bodyPr>
          <a:lstStyle/>
          <a:p>
            <a:r>
              <a:rPr lang="en-US" altLang="zh-CN" sz="2000" b="1" dirty="0"/>
              <a:t>Key Features of RT Linux</a:t>
            </a:r>
            <a:r>
              <a:rPr lang="en-US" altLang="zh-CN" dirty="0"/>
              <a:t>:</a:t>
            </a:r>
            <a:endParaRPr lang="zh-CN" altLang="en-US" dirty="0"/>
          </a:p>
        </p:txBody>
      </p:sp>
      <p:sp>
        <p:nvSpPr>
          <p:cNvPr id="7" name="文本框 6">
            <a:extLst>
              <a:ext uri="{FF2B5EF4-FFF2-40B4-BE49-F238E27FC236}">
                <a16:creationId xmlns:a16="http://schemas.microsoft.com/office/drawing/2014/main" id="{BA5D8DD5-BD6F-46CB-7B13-13A9DCCB6E32}"/>
              </a:ext>
            </a:extLst>
          </p:cNvPr>
          <p:cNvSpPr txBox="1"/>
          <p:nvPr/>
        </p:nvSpPr>
        <p:spPr>
          <a:xfrm>
            <a:off x="1180618" y="4444678"/>
            <a:ext cx="3808071" cy="646331"/>
          </a:xfrm>
          <a:prstGeom prst="rect">
            <a:avLst/>
          </a:prstGeom>
          <a:noFill/>
        </p:spPr>
        <p:txBody>
          <a:bodyPr wrap="square" rtlCol="0">
            <a:spAutoFit/>
          </a:bodyPr>
          <a:lstStyle/>
          <a:p>
            <a:r>
              <a:rPr lang="en-US" altLang="zh-CN" dirty="0"/>
              <a:t>Other Real-time Linux Solutions:</a:t>
            </a:r>
          </a:p>
          <a:p>
            <a:r>
              <a:rPr lang="en-US" altLang="zh-CN" dirty="0"/>
              <a:t>	</a:t>
            </a:r>
            <a:r>
              <a:rPr lang="en-US" altLang="zh-CN" dirty="0" err="1"/>
              <a:t>Xenomai</a:t>
            </a:r>
            <a:r>
              <a:rPr lang="en-US" altLang="zh-CN" dirty="0"/>
              <a:t>; RTAI</a:t>
            </a:r>
          </a:p>
        </p:txBody>
      </p:sp>
      <p:pic>
        <p:nvPicPr>
          <p:cNvPr id="9" name="图片 8">
            <a:extLst>
              <a:ext uri="{FF2B5EF4-FFF2-40B4-BE49-F238E27FC236}">
                <a16:creationId xmlns:a16="http://schemas.microsoft.com/office/drawing/2014/main" id="{213188A0-24BB-874D-54A5-E3B1E8BBAEB7}"/>
              </a:ext>
            </a:extLst>
          </p:cNvPr>
          <p:cNvPicPr>
            <a:picLocks noChangeAspect="1"/>
          </p:cNvPicPr>
          <p:nvPr/>
        </p:nvPicPr>
        <p:blipFill>
          <a:blip r:embed="rId3"/>
          <a:stretch>
            <a:fillRect/>
          </a:stretch>
        </p:blipFill>
        <p:spPr>
          <a:xfrm>
            <a:off x="7535580" y="4822887"/>
            <a:ext cx="1886213" cy="733527"/>
          </a:xfrm>
          <a:prstGeom prst="rect">
            <a:avLst/>
          </a:prstGeom>
        </p:spPr>
      </p:pic>
      <p:pic>
        <p:nvPicPr>
          <p:cNvPr id="11" name="图片 10">
            <a:extLst>
              <a:ext uri="{FF2B5EF4-FFF2-40B4-BE49-F238E27FC236}">
                <a16:creationId xmlns:a16="http://schemas.microsoft.com/office/drawing/2014/main" id="{ED0733EF-CAE8-9863-AADC-E9FDDDC647FB}"/>
              </a:ext>
            </a:extLst>
          </p:cNvPr>
          <p:cNvPicPr>
            <a:picLocks noChangeAspect="1"/>
          </p:cNvPicPr>
          <p:nvPr/>
        </p:nvPicPr>
        <p:blipFill>
          <a:blip r:embed="rId4"/>
          <a:stretch>
            <a:fillRect/>
          </a:stretch>
        </p:blipFill>
        <p:spPr>
          <a:xfrm>
            <a:off x="5312780" y="4570391"/>
            <a:ext cx="1730368" cy="1238517"/>
          </a:xfrm>
          <a:prstGeom prst="rect">
            <a:avLst/>
          </a:prstGeom>
        </p:spPr>
      </p:pic>
      <p:pic>
        <p:nvPicPr>
          <p:cNvPr id="13" name="图片 12">
            <a:extLst>
              <a:ext uri="{FF2B5EF4-FFF2-40B4-BE49-F238E27FC236}">
                <a16:creationId xmlns:a16="http://schemas.microsoft.com/office/drawing/2014/main" id="{1C36E8D9-E885-07A6-76A5-CD958ABF0C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62846" y="1371600"/>
            <a:ext cx="3333750" cy="2638425"/>
          </a:xfrm>
          <a:prstGeom prst="rect">
            <a:avLst/>
          </a:prstGeom>
        </p:spPr>
      </p:pic>
    </p:spTree>
    <p:extLst>
      <p:ext uri="{BB962C8B-B14F-4D97-AF65-F5344CB8AC3E}">
        <p14:creationId xmlns:p14="http://schemas.microsoft.com/office/powerpoint/2010/main" val="3441596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5544275" y="468708"/>
            <a:ext cx="6955024" cy="707886"/>
          </a:xfrm>
          <a:prstGeom prst="rect">
            <a:avLst/>
          </a:prstGeom>
          <a:noFill/>
        </p:spPr>
        <p:txBody>
          <a:bodyPr wrap="square" rtlCol="0">
            <a:spAutoFit/>
          </a:bodyPr>
          <a:lstStyle/>
          <a:p>
            <a:r>
              <a:rPr lang="en-US" altLang="zh-CN" sz="2000" dirty="0"/>
              <a:t>RT Thread</a:t>
            </a:r>
          </a:p>
          <a:p>
            <a:endParaRPr lang="zh-CN" altLang="en-US" sz="2000" dirty="0"/>
          </a:p>
        </p:txBody>
      </p:sp>
      <p:pic>
        <p:nvPicPr>
          <p:cNvPr id="4" name="图片 3">
            <a:extLst>
              <a:ext uri="{FF2B5EF4-FFF2-40B4-BE49-F238E27FC236}">
                <a16:creationId xmlns:a16="http://schemas.microsoft.com/office/drawing/2014/main" id="{2B98AE49-2D9D-7EAB-529F-5C2568319852}"/>
              </a:ext>
            </a:extLst>
          </p:cNvPr>
          <p:cNvPicPr>
            <a:picLocks noChangeAspect="1"/>
          </p:cNvPicPr>
          <p:nvPr/>
        </p:nvPicPr>
        <p:blipFill>
          <a:blip r:embed="rId3"/>
          <a:stretch>
            <a:fillRect/>
          </a:stretch>
        </p:blipFill>
        <p:spPr>
          <a:xfrm>
            <a:off x="555176" y="1551008"/>
            <a:ext cx="11081647" cy="4199958"/>
          </a:xfrm>
          <a:prstGeom prst="rect">
            <a:avLst/>
          </a:prstGeom>
        </p:spPr>
      </p:pic>
    </p:spTree>
    <p:extLst>
      <p:ext uri="{BB962C8B-B14F-4D97-AF65-F5344CB8AC3E}">
        <p14:creationId xmlns:p14="http://schemas.microsoft.com/office/powerpoint/2010/main" val="3942816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5544275" y="468708"/>
            <a:ext cx="6955024" cy="707886"/>
          </a:xfrm>
          <a:prstGeom prst="rect">
            <a:avLst/>
          </a:prstGeom>
          <a:noFill/>
        </p:spPr>
        <p:txBody>
          <a:bodyPr wrap="square" rtlCol="0">
            <a:spAutoFit/>
          </a:bodyPr>
          <a:lstStyle/>
          <a:p>
            <a:r>
              <a:rPr lang="en-US" altLang="zh-CN" sz="2000" dirty="0"/>
              <a:t>RT Thread</a:t>
            </a:r>
          </a:p>
          <a:p>
            <a:endParaRPr lang="zh-CN" altLang="en-US" sz="2000" dirty="0"/>
          </a:p>
        </p:txBody>
      </p:sp>
      <p:pic>
        <p:nvPicPr>
          <p:cNvPr id="5" name="图片 4">
            <a:extLst>
              <a:ext uri="{FF2B5EF4-FFF2-40B4-BE49-F238E27FC236}">
                <a16:creationId xmlns:a16="http://schemas.microsoft.com/office/drawing/2014/main" id="{38408C6C-B18D-9AA7-AA56-1BA859631DA8}"/>
              </a:ext>
            </a:extLst>
          </p:cNvPr>
          <p:cNvPicPr>
            <a:picLocks noChangeAspect="1"/>
          </p:cNvPicPr>
          <p:nvPr/>
        </p:nvPicPr>
        <p:blipFill>
          <a:blip r:embed="rId3"/>
          <a:stretch>
            <a:fillRect/>
          </a:stretch>
        </p:blipFill>
        <p:spPr>
          <a:xfrm>
            <a:off x="0" y="1846150"/>
            <a:ext cx="12192000" cy="3790731"/>
          </a:xfrm>
          <a:prstGeom prst="rect">
            <a:avLst/>
          </a:prstGeom>
        </p:spPr>
      </p:pic>
    </p:spTree>
    <p:extLst>
      <p:ext uri="{BB962C8B-B14F-4D97-AF65-F5344CB8AC3E}">
        <p14:creationId xmlns:p14="http://schemas.microsoft.com/office/powerpoint/2010/main" val="11201734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5544275" y="468708"/>
            <a:ext cx="6955024" cy="707886"/>
          </a:xfrm>
          <a:prstGeom prst="rect">
            <a:avLst/>
          </a:prstGeom>
          <a:noFill/>
        </p:spPr>
        <p:txBody>
          <a:bodyPr wrap="square" rtlCol="0">
            <a:spAutoFit/>
          </a:bodyPr>
          <a:lstStyle/>
          <a:p>
            <a:r>
              <a:rPr lang="en-US" altLang="zh-CN" sz="2000" dirty="0"/>
              <a:t>RT Thread</a:t>
            </a:r>
          </a:p>
          <a:p>
            <a:endParaRPr lang="zh-CN" altLang="en-US" sz="2000" dirty="0"/>
          </a:p>
        </p:txBody>
      </p:sp>
      <p:sp>
        <p:nvSpPr>
          <p:cNvPr id="5" name="文本框 4">
            <a:extLst>
              <a:ext uri="{FF2B5EF4-FFF2-40B4-BE49-F238E27FC236}">
                <a16:creationId xmlns:a16="http://schemas.microsoft.com/office/drawing/2014/main" id="{80D25BE5-9250-44BA-4062-F20FAD962C1C}"/>
              </a:ext>
            </a:extLst>
          </p:cNvPr>
          <p:cNvSpPr txBox="1"/>
          <p:nvPr/>
        </p:nvSpPr>
        <p:spPr>
          <a:xfrm>
            <a:off x="2494343" y="1372534"/>
            <a:ext cx="7691377" cy="400110"/>
          </a:xfrm>
          <a:prstGeom prst="rect">
            <a:avLst/>
          </a:prstGeom>
          <a:noFill/>
        </p:spPr>
        <p:txBody>
          <a:bodyPr wrap="square">
            <a:spAutoFit/>
          </a:bodyPr>
          <a:lstStyle/>
          <a:p>
            <a:endParaRPr lang="en-US" altLang="zh-CN" sz="2000" dirty="0"/>
          </a:p>
        </p:txBody>
      </p:sp>
      <p:pic>
        <p:nvPicPr>
          <p:cNvPr id="7" name="图片 6">
            <a:extLst>
              <a:ext uri="{FF2B5EF4-FFF2-40B4-BE49-F238E27FC236}">
                <a16:creationId xmlns:a16="http://schemas.microsoft.com/office/drawing/2014/main" id="{CD4D9225-4572-E6AC-7BB2-A6F86009BCCC}"/>
              </a:ext>
            </a:extLst>
          </p:cNvPr>
          <p:cNvPicPr>
            <a:picLocks noChangeAspect="1"/>
          </p:cNvPicPr>
          <p:nvPr/>
        </p:nvPicPr>
        <p:blipFill>
          <a:blip r:embed="rId3"/>
          <a:stretch>
            <a:fillRect/>
          </a:stretch>
        </p:blipFill>
        <p:spPr>
          <a:xfrm>
            <a:off x="2349178" y="958331"/>
            <a:ext cx="7493643" cy="6131162"/>
          </a:xfrm>
          <a:prstGeom prst="rect">
            <a:avLst/>
          </a:prstGeom>
        </p:spPr>
      </p:pic>
    </p:spTree>
    <p:extLst>
      <p:ext uri="{BB962C8B-B14F-4D97-AF65-F5344CB8AC3E}">
        <p14:creationId xmlns:p14="http://schemas.microsoft.com/office/powerpoint/2010/main" val="3516591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3850070" y="504701"/>
            <a:ext cx="4747379" cy="400110"/>
          </a:xfrm>
          <a:prstGeom prst="rect">
            <a:avLst/>
          </a:prstGeom>
          <a:noFill/>
        </p:spPr>
        <p:txBody>
          <a:bodyPr wrap="square" rtlCol="0">
            <a:spAutoFit/>
          </a:bodyPr>
          <a:lstStyle/>
          <a:p>
            <a:r>
              <a:rPr lang="en-US" altLang="zh-CN" sz="2000" dirty="0"/>
              <a:t>Real-Time OS with Specified Time Boundary</a:t>
            </a:r>
            <a:endParaRPr lang="zh-CN" altLang="en-US" sz="2000" dirty="0"/>
          </a:p>
        </p:txBody>
      </p:sp>
      <p:pic>
        <p:nvPicPr>
          <p:cNvPr id="4" name="图片 3">
            <a:extLst>
              <a:ext uri="{FF2B5EF4-FFF2-40B4-BE49-F238E27FC236}">
                <a16:creationId xmlns:a16="http://schemas.microsoft.com/office/drawing/2014/main" id="{6A5A8F9D-ECD6-5C92-9AB8-57520ACB84FB}"/>
              </a:ext>
            </a:extLst>
          </p:cNvPr>
          <p:cNvPicPr>
            <a:picLocks noChangeAspect="1"/>
          </p:cNvPicPr>
          <p:nvPr/>
        </p:nvPicPr>
        <p:blipFill>
          <a:blip r:embed="rId3"/>
          <a:stretch>
            <a:fillRect/>
          </a:stretch>
        </p:blipFill>
        <p:spPr>
          <a:xfrm>
            <a:off x="2071456" y="1857980"/>
            <a:ext cx="1478176" cy="896341"/>
          </a:xfrm>
          <a:prstGeom prst="rect">
            <a:avLst/>
          </a:prstGeom>
        </p:spPr>
      </p:pic>
      <p:sp>
        <p:nvSpPr>
          <p:cNvPr id="5" name="文本框 4">
            <a:extLst>
              <a:ext uri="{FF2B5EF4-FFF2-40B4-BE49-F238E27FC236}">
                <a16:creationId xmlns:a16="http://schemas.microsoft.com/office/drawing/2014/main" id="{1A5EFCED-5FE4-14F0-6195-27BCFAA2830B}"/>
              </a:ext>
            </a:extLst>
          </p:cNvPr>
          <p:cNvSpPr txBox="1"/>
          <p:nvPr/>
        </p:nvSpPr>
        <p:spPr>
          <a:xfrm>
            <a:off x="4020701" y="1738658"/>
            <a:ext cx="6911459" cy="1015663"/>
          </a:xfrm>
          <a:prstGeom prst="rect">
            <a:avLst/>
          </a:prstGeom>
          <a:noFill/>
        </p:spPr>
        <p:txBody>
          <a:bodyPr wrap="square" rtlCol="0">
            <a:spAutoFit/>
          </a:bodyPr>
          <a:lstStyle/>
          <a:p>
            <a:r>
              <a:rPr lang="en-US" altLang="zh-CN" sz="2000" dirty="0"/>
              <a:t>A real-time operating system (RTOS) is an OS that guarantees </a:t>
            </a:r>
            <a:r>
              <a:rPr lang="en-US" altLang="zh-CN" sz="2000" b="1" dirty="0">
                <a:highlight>
                  <a:srgbClr val="FFFF00"/>
                </a:highlight>
              </a:rPr>
              <a:t>real-time applications </a:t>
            </a:r>
            <a:r>
              <a:rPr lang="en-US" altLang="zh-CN" sz="2000" dirty="0"/>
              <a:t>a certain capability </a:t>
            </a:r>
            <a:r>
              <a:rPr lang="en-US" altLang="zh-CN" sz="2000" dirty="0">
                <a:highlight>
                  <a:srgbClr val="FFFF00"/>
                </a:highlight>
              </a:rPr>
              <a:t>within a specified deadline.</a:t>
            </a:r>
            <a:endParaRPr lang="zh-CN" altLang="en-US" sz="2000" dirty="0">
              <a:highlight>
                <a:srgbClr val="FFFF00"/>
              </a:highlight>
            </a:endParaRPr>
          </a:p>
        </p:txBody>
      </p:sp>
      <p:pic>
        <p:nvPicPr>
          <p:cNvPr id="7" name="图片 6">
            <a:extLst>
              <a:ext uri="{FF2B5EF4-FFF2-40B4-BE49-F238E27FC236}">
                <a16:creationId xmlns:a16="http://schemas.microsoft.com/office/drawing/2014/main" id="{0BA7FBED-C3A2-B3D3-0A42-920B5B6B9DCE}"/>
              </a:ext>
            </a:extLst>
          </p:cNvPr>
          <p:cNvPicPr>
            <a:picLocks noChangeAspect="1"/>
          </p:cNvPicPr>
          <p:nvPr/>
        </p:nvPicPr>
        <p:blipFill>
          <a:blip r:embed="rId4"/>
          <a:stretch>
            <a:fillRect/>
          </a:stretch>
        </p:blipFill>
        <p:spPr>
          <a:xfrm>
            <a:off x="1859067" y="3139998"/>
            <a:ext cx="1690565" cy="896340"/>
          </a:xfrm>
          <a:prstGeom prst="rect">
            <a:avLst/>
          </a:prstGeom>
        </p:spPr>
      </p:pic>
      <p:sp>
        <p:nvSpPr>
          <p:cNvPr id="8" name="文本框 7">
            <a:extLst>
              <a:ext uri="{FF2B5EF4-FFF2-40B4-BE49-F238E27FC236}">
                <a16:creationId xmlns:a16="http://schemas.microsoft.com/office/drawing/2014/main" id="{620F3758-5396-8B27-AB1A-3D7712AA1A75}"/>
              </a:ext>
            </a:extLst>
          </p:cNvPr>
          <p:cNvSpPr txBox="1"/>
          <p:nvPr/>
        </p:nvSpPr>
        <p:spPr>
          <a:xfrm>
            <a:off x="4020701" y="2895600"/>
            <a:ext cx="6911459" cy="1323439"/>
          </a:xfrm>
          <a:prstGeom prst="rect">
            <a:avLst/>
          </a:prstGeom>
          <a:noFill/>
        </p:spPr>
        <p:txBody>
          <a:bodyPr wrap="square" rtlCol="0">
            <a:spAutoFit/>
          </a:bodyPr>
          <a:lstStyle/>
          <a:p>
            <a:r>
              <a:rPr lang="en-US" altLang="zh-CN" sz="2000" dirty="0"/>
              <a:t>Real-time</a:t>
            </a:r>
            <a:r>
              <a:rPr lang="en-US" altLang="zh-CN" sz="2000" b="1" dirty="0"/>
              <a:t> operating systems (RTOS)</a:t>
            </a:r>
            <a:r>
              <a:rPr lang="en-US" altLang="zh-CN" sz="2000" dirty="0"/>
              <a:t> are used in environments where a large number of events, mostly external to the computer system, must </a:t>
            </a:r>
            <a:r>
              <a:rPr lang="en-US" altLang="zh-CN" sz="2000" dirty="0">
                <a:highlight>
                  <a:srgbClr val="FFFF00"/>
                </a:highlight>
              </a:rPr>
              <a:t>be accepted and processed in a short time or within certain deadlines</a:t>
            </a:r>
            <a:endParaRPr lang="zh-CN" altLang="en-US" sz="2000" dirty="0">
              <a:highlight>
                <a:srgbClr val="FFFF00"/>
              </a:highlight>
            </a:endParaRPr>
          </a:p>
        </p:txBody>
      </p:sp>
      <p:sp>
        <p:nvSpPr>
          <p:cNvPr id="10" name="文本框 9">
            <a:extLst>
              <a:ext uri="{FF2B5EF4-FFF2-40B4-BE49-F238E27FC236}">
                <a16:creationId xmlns:a16="http://schemas.microsoft.com/office/drawing/2014/main" id="{B1A91790-D40C-FB3D-0D1C-F3F46FDA816B}"/>
              </a:ext>
            </a:extLst>
          </p:cNvPr>
          <p:cNvSpPr txBox="1"/>
          <p:nvPr/>
        </p:nvSpPr>
        <p:spPr>
          <a:xfrm>
            <a:off x="4020701" y="4422015"/>
            <a:ext cx="6126480" cy="1323439"/>
          </a:xfrm>
          <a:prstGeom prst="rect">
            <a:avLst/>
          </a:prstGeom>
          <a:noFill/>
        </p:spPr>
        <p:txBody>
          <a:bodyPr wrap="square">
            <a:spAutoFit/>
          </a:bodyPr>
          <a:lstStyle/>
          <a:p>
            <a:r>
              <a:rPr lang="en-US" altLang="zh-CN" sz="2000" dirty="0"/>
              <a:t>A real-time operating system (RTOS) is an operating system with two key features: </a:t>
            </a:r>
            <a:r>
              <a:rPr lang="en-US" altLang="zh-CN" sz="2000" dirty="0">
                <a:highlight>
                  <a:srgbClr val="FFFF00"/>
                </a:highlight>
              </a:rPr>
              <a:t>predictability and determinism</a:t>
            </a:r>
            <a:r>
              <a:rPr lang="en-US" altLang="zh-CN" sz="2000" dirty="0"/>
              <a:t>. In an RTOS, repeated tasks are performed </a:t>
            </a:r>
            <a:r>
              <a:rPr lang="en-US" altLang="zh-CN" sz="2000" dirty="0">
                <a:highlight>
                  <a:srgbClr val="FFFF00"/>
                </a:highlight>
              </a:rPr>
              <a:t>within a tight time boundary</a:t>
            </a:r>
            <a:endParaRPr lang="zh-CN" altLang="en-US" sz="2000" dirty="0">
              <a:highlight>
                <a:srgbClr val="FFFF00"/>
              </a:highlight>
            </a:endParaRPr>
          </a:p>
        </p:txBody>
      </p:sp>
      <p:pic>
        <p:nvPicPr>
          <p:cNvPr id="12" name="图片 11">
            <a:extLst>
              <a:ext uri="{FF2B5EF4-FFF2-40B4-BE49-F238E27FC236}">
                <a16:creationId xmlns:a16="http://schemas.microsoft.com/office/drawing/2014/main" id="{84550629-F051-4934-FC55-9EF49508201E}"/>
              </a:ext>
            </a:extLst>
          </p:cNvPr>
          <p:cNvPicPr>
            <a:picLocks noChangeAspect="1"/>
          </p:cNvPicPr>
          <p:nvPr/>
        </p:nvPicPr>
        <p:blipFill>
          <a:blip r:embed="rId5"/>
          <a:stretch>
            <a:fillRect/>
          </a:stretch>
        </p:blipFill>
        <p:spPr>
          <a:xfrm>
            <a:off x="1859067" y="4422015"/>
            <a:ext cx="1991003" cy="1038370"/>
          </a:xfrm>
          <a:prstGeom prst="rect">
            <a:avLst/>
          </a:prstGeom>
        </p:spPr>
      </p:pic>
    </p:spTree>
    <p:extLst>
      <p:ext uri="{BB962C8B-B14F-4D97-AF65-F5344CB8AC3E}">
        <p14:creationId xmlns:p14="http://schemas.microsoft.com/office/powerpoint/2010/main" val="37223319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5544275" y="468708"/>
            <a:ext cx="6955024" cy="707886"/>
          </a:xfrm>
          <a:prstGeom prst="rect">
            <a:avLst/>
          </a:prstGeom>
          <a:noFill/>
        </p:spPr>
        <p:txBody>
          <a:bodyPr wrap="square" rtlCol="0">
            <a:spAutoFit/>
          </a:bodyPr>
          <a:lstStyle/>
          <a:p>
            <a:r>
              <a:rPr lang="en-US" altLang="zh-CN" sz="2000" dirty="0"/>
              <a:t>RT Thread</a:t>
            </a:r>
          </a:p>
          <a:p>
            <a:endParaRPr lang="zh-CN" altLang="en-US" sz="2000" dirty="0"/>
          </a:p>
        </p:txBody>
      </p:sp>
      <p:pic>
        <p:nvPicPr>
          <p:cNvPr id="5" name="图片 4">
            <a:extLst>
              <a:ext uri="{FF2B5EF4-FFF2-40B4-BE49-F238E27FC236}">
                <a16:creationId xmlns:a16="http://schemas.microsoft.com/office/drawing/2014/main" id="{5EC8AB20-CB00-279B-13C2-B9FEBF9FAEF3}"/>
              </a:ext>
            </a:extLst>
          </p:cNvPr>
          <p:cNvPicPr>
            <a:picLocks noChangeAspect="1"/>
          </p:cNvPicPr>
          <p:nvPr/>
        </p:nvPicPr>
        <p:blipFill>
          <a:blip r:embed="rId3"/>
          <a:stretch>
            <a:fillRect/>
          </a:stretch>
        </p:blipFill>
        <p:spPr>
          <a:xfrm>
            <a:off x="1139343" y="1012003"/>
            <a:ext cx="9913313" cy="5676118"/>
          </a:xfrm>
          <a:prstGeom prst="rect">
            <a:avLst/>
          </a:prstGeom>
        </p:spPr>
      </p:pic>
    </p:spTree>
    <p:extLst>
      <p:ext uri="{BB962C8B-B14F-4D97-AF65-F5344CB8AC3E}">
        <p14:creationId xmlns:p14="http://schemas.microsoft.com/office/powerpoint/2010/main" val="34594845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5544275" y="468708"/>
            <a:ext cx="6955024" cy="707886"/>
          </a:xfrm>
          <a:prstGeom prst="rect">
            <a:avLst/>
          </a:prstGeom>
          <a:noFill/>
        </p:spPr>
        <p:txBody>
          <a:bodyPr wrap="square" rtlCol="0">
            <a:spAutoFit/>
          </a:bodyPr>
          <a:lstStyle/>
          <a:p>
            <a:r>
              <a:rPr lang="en-US" altLang="zh-CN" sz="2000" dirty="0"/>
              <a:t>RT Thread</a:t>
            </a:r>
          </a:p>
          <a:p>
            <a:endParaRPr lang="zh-CN" altLang="en-US" sz="2000" dirty="0"/>
          </a:p>
        </p:txBody>
      </p:sp>
      <p:pic>
        <p:nvPicPr>
          <p:cNvPr id="4" name="图片 3">
            <a:extLst>
              <a:ext uri="{FF2B5EF4-FFF2-40B4-BE49-F238E27FC236}">
                <a16:creationId xmlns:a16="http://schemas.microsoft.com/office/drawing/2014/main" id="{93438FC4-E90D-295A-754B-99CDA5FAA5A1}"/>
              </a:ext>
            </a:extLst>
          </p:cNvPr>
          <p:cNvPicPr>
            <a:picLocks noChangeAspect="1"/>
          </p:cNvPicPr>
          <p:nvPr/>
        </p:nvPicPr>
        <p:blipFill>
          <a:blip r:embed="rId3"/>
          <a:stretch>
            <a:fillRect/>
          </a:stretch>
        </p:blipFill>
        <p:spPr>
          <a:xfrm>
            <a:off x="1561329" y="1052005"/>
            <a:ext cx="9069341" cy="5701823"/>
          </a:xfrm>
          <a:prstGeom prst="rect">
            <a:avLst/>
          </a:prstGeom>
        </p:spPr>
      </p:pic>
    </p:spTree>
    <p:extLst>
      <p:ext uri="{BB962C8B-B14F-4D97-AF65-F5344CB8AC3E}">
        <p14:creationId xmlns:p14="http://schemas.microsoft.com/office/powerpoint/2010/main" val="41132911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5335930" y="445558"/>
            <a:ext cx="6955024" cy="707886"/>
          </a:xfrm>
          <a:prstGeom prst="rect">
            <a:avLst/>
          </a:prstGeom>
          <a:noFill/>
        </p:spPr>
        <p:txBody>
          <a:bodyPr wrap="square" rtlCol="0">
            <a:spAutoFit/>
          </a:bodyPr>
          <a:lstStyle/>
          <a:p>
            <a:r>
              <a:rPr lang="en-US" altLang="zh-CN" sz="2000" dirty="0"/>
              <a:t>References</a:t>
            </a:r>
          </a:p>
          <a:p>
            <a:endParaRPr lang="zh-CN" altLang="en-US" sz="2000" dirty="0"/>
          </a:p>
        </p:txBody>
      </p:sp>
      <p:sp>
        <p:nvSpPr>
          <p:cNvPr id="3" name="文本框 2">
            <a:extLst>
              <a:ext uri="{FF2B5EF4-FFF2-40B4-BE49-F238E27FC236}">
                <a16:creationId xmlns:a16="http://schemas.microsoft.com/office/drawing/2014/main" id="{1E7D8F8C-CE53-94D9-B7B8-6A019CC931CA}"/>
              </a:ext>
            </a:extLst>
          </p:cNvPr>
          <p:cNvSpPr txBox="1"/>
          <p:nvPr/>
        </p:nvSpPr>
        <p:spPr>
          <a:xfrm>
            <a:off x="1713053" y="1574157"/>
            <a:ext cx="8765894" cy="3170099"/>
          </a:xfrm>
          <a:prstGeom prst="rect">
            <a:avLst/>
          </a:prstGeom>
          <a:noFill/>
        </p:spPr>
        <p:txBody>
          <a:bodyPr wrap="square" rtlCol="0">
            <a:spAutoFit/>
          </a:bodyPr>
          <a:lstStyle/>
          <a:p>
            <a:r>
              <a:rPr lang="en-US" altLang="zh-CN" sz="2000" dirty="0"/>
              <a:t>1. https://www.techtarget.com/searchdatacenter/definition/real-time-operating-system</a:t>
            </a:r>
          </a:p>
          <a:p>
            <a:r>
              <a:rPr lang="en-US" altLang="zh-CN" sz="2000" dirty="0"/>
              <a:t>2. </a:t>
            </a:r>
            <a:r>
              <a:rPr lang="en-US" altLang="zh-CN" sz="2000" dirty="0">
                <a:hlinkClick r:id="rId3"/>
              </a:rPr>
              <a:t>https://www.geeksforgeeks.org/real-time-operating-system-rtos/</a:t>
            </a:r>
            <a:endParaRPr lang="en-US" altLang="zh-CN" sz="2000" dirty="0"/>
          </a:p>
          <a:p>
            <a:r>
              <a:rPr lang="en-US" altLang="zh-CN" sz="2000" dirty="0"/>
              <a:t>3. </a:t>
            </a:r>
            <a:r>
              <a:rPr lang="en-US" altLang="zh-CN" sz="2000" dirty="0">
                <a:hlinkClick r:id="rId4"/>
              </a:rPr>
              <a:t>https://www.windriver.com/solutions/learning/rtos</a:t>
            </a:r>
            <a:endParaRPr lang="en-US" altLang="zh-CN" sz="2000" dirty="0"/>
          </a:p>
          <a:p>
            <a:r>
              <a:rPr lang="en-US" altLang="zh-CN" sz="2000" dirty="0"/>
              <a:t>4. </a:t>
            </a:r>
            <a:r>
              <a:rPr lang="en-US" altLang="zh-CN" sz="2000" dirty="0">
                <a:hlinkClick r:id="rId5"/>
              </a:rPr>
              <a:t>https://www.windriver.com/products/vxworks</a:t>
            </a:r>
            <a:endParaRPr lang="en-US" altLang="zh-CN" sz="2000" dirty="0"/>
          </a:p>
          <a:p>
            <a:r>
              <a:rPr lang="en-US" altLang="zh-CN" sz="2000" dirty="0"/>
              <a:t>5. </a:t>
            </a:r>
            <a:r>
              <a:rPr lang="en-US" altLang="zh-CN" sz="2000" dirty="0">
                <a:hlinkClick r:id="rId6"/>
              </a:rPr>
              <a:t>https://doc.embedfire.com/linux/rk356x/quick_start/zh/latest/quick_start/rt-linux/rt-linux.html</a:t>
            </a:r>
            <a:endParaRPr lang="en-US" altLang="zh-CN" sz="2000" dirty="0"/>
          </a:p>
          <a:p>
            <a:r>
              <a:rPr lang="en-US" altLang="zh-CN" sz="2000" dirty="0"/>
              <a:t>6. </a:t>
            </a:r>
            <a:r>
              <a:rPr lang="en-US" altLang="zh-CN" sz="2000" dirty="0">
                <a:hlinkClick r:id="rId7"/>
              </a:rPr>
              <a:t>https://medium.com/@ghosalarjun/rtos-and-rt-linux-da20d994ae3e</a:t>
            </a:r>
            <a:endParaRPr lang="en-US" altLang="zh-CN" sz="2000" dirty="0"/>
          </a:p>
          <a:p>
            <a:r>
              <a:rPr lang="en-US" altLang="zh-CN" sz="2000" dirty="0"/>
              <a:t>7. </a:t>
            </a:r>
            <a:r>
              <a:rPr lang="en-US" altLang="zh-CN" sz="2000" dirty="0">
                <a:hlinkClick r:id="rId8"/>
              </a:rPr>
              <a:t>https://www.rt-thread.org/</a:t>
            </a:r>
            <a:endParaRPr lang="en-US" altLang="zh-CN" sz="2000" dirty="0"/>
          </a:p>
          <a:p>
            <a:r>
              <a:rPr lang="en-US" altLang="zh-CN" sz="2000" dirty="0"/>
              <a:t>8. https://www.rt-thread.io/document/site/</a:t>
            </a:r>
            <a:endParaRPr lang="zh-CN" altLang="en-US" sz="2000" dirty="0"/>
          </a:p>
        </p:txBody>
      </p:sp>
    </p:spTree>
    <p:extLst>
      <p:ext uri="{BB962C8B-B14F-4D97-AF65-F5344CB8AC3E}">
        <p14:creationId xmlns:p14="http://schemas.microsoft.com/office/powerpoint/2010/main" val="4047148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任意多边形: 形状 353">
            <a:extLst>
              <a:ext uri="{FF2B5EF4-FFF2-40B4-BE49-F238E27FC236}">
                <a16:creationId xmlns:a16="http://schemas.microsoft.com/office/drawing/2014/main" id="{0E2515D0-D9EF-D655-35C1-57101F8F5019}"/>
              </a:ext>
            </a:extLst>
          </p:cNvPr>
          <p:cNvSpPr/>
          <p:nvPr/>
        </p:nvSpPr>
        <p:spPr>
          <a:xfrm flipV="1">
            <a:off x="-5424" y="0"/>
            <a:ext cx="2676971" cy="2196242"/>
          </a:xfrm>
          <a:custGeom>
            <a:avLst/>
            <a:gdLst>
              <a:gd name="connsiteX0" fmla="*/ 3905060 w 4330636"/>
              <a:gd name="connsiteY0" fmla="*/ 2537864 h 3552943"/>
              <a:gd name="connsiteX1" fmla="*/ 2518601 w 4330636"/>
              <a:gd name="connsiteY1" fmla="*/ 2367271 h 3552943"/>
              <a:gd name="connsiteX2" fmla="*/ 2167700 w 4330636"/>
              <a:gd name="connsiteY2" fmla="*/ 2599014 h 3552943"/>
              <a:gd name="connsiteX3" fmla="*/ 1261110 w 4330636"/>
              <a:gd name="connsiteY3" fmla="*/ 2423088 h 3552943"/>
              <a:gd name="connsiteX4" fmla="*/ 1204436 w 4330636"/>
              <a:gd name="connsiteY4" fmla="*/ 1553074 h 3552943"/>
              <a:gd name="connsiteX5" fmla="*/ 1231868 w 4330636"/>
              <a:gd name="connsiteY5" fmla="*/ 963381 h 3552943"/>
              <a:gd name="connsiteX6" fmla="*/ 928497 w 4330636"/>
              <a:gd name="connsiteY6" fmla="*/ 150137 h 3552943"/>
              <a:gd name="connsiteX7" fmla="*/ 261938 w 4330636"/>
              <a:gd name="connsiteY7" fmla="*/ 22597 h 3552943"/>
              <a:gd name="connsiteX8" fmla="*/ 0 w 4330636"/>
              <a:gd name="connsiteY8" fmla="*/ 113085 h 3552943"/>
              <a:gd name="connsiteX9" fmla="*/ 0 w 4330636"/>
              <a:gd name="connsiteY9" fmla="*/ 3552943 h 3552943"/>
              <a:gd name="connsiteX10" fmla="*/ 4330637 w 4330636"/>
              <a:gd name="connsiteY10" fmla="*/ 3552943 h 3552943"/>
              <a:gd name="connsiteX11" fmla="*/ 4297680 w 4330636"/>
              <a:gd name="connsiteY11" fmla="*/ 3334345 h 3552943"/>
              <a:gd name="connsiteX12" fmla="*/ 3905060 w 4330636"/>
              <a:gd name="connsiteY12" fmla="*/ 2537864 h 3552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0636" h="3552943">
                <a:moveTo>
                  <a:pt x="3905060" y="2537864"/>
                </a:moveTo>
                <a:cubicBezTo>
                  <a:pt x="3549682" y="2184296"/>
                  <a:pt x="2949035" y="2110477"/>
                  <a:pt x="2518601" y="2367271"/>
                </a:cubicBezTo>
                <a:cubicBezTo>
                  <a:pt x="2398205" y="2439185"/>
                  <a:pt x="2291429" y="2533006"/>
                  <a:pt x="2167700" y="2599014"/>
                </a:cubicBezTo>
                <a:cubicBezTo>
                  <a:pt x="1869091" y="2758272"/>
                  <a:pt x="1443800" y="2707885"/>
                  <a:pt x="1261110" y="2423088"/>
                </a:cubicBezTo>
                <a:cubicBezTo>
                  <a:pt x="1100614" y="2172866"/>
                  <a:pt x="1167098" y="1847968"/>
                  <a:pt x="1204436" y="1553074"/>
                </a:cubicBezTo>
                <a:cubicBezTo>
                  <a:pt x="1229106" y="1357621"/>
                  <a:pt x="1238345" y="1160263"/>
                  <a:pt x="1231868" y="963381"/>
                </a:cubicBezTo>
                <a:cubicBezTo>
                  <a:pt x="1222058" y="664868"/>
                  <a:pt x="1160431" y="338351"/>
                  <a:pt x="928497" y="150137"/>
                </a:cubicBezTo>
                <a:cubicBezTo>
                  <a:pt x="746760" y="2690"/>
                  <a:pt x="490538" y="-27885"/>
                  <a:pt x="261938" y="22597"/>
                </a:cubicBezTo>
                <a:cubicBezTo>
                  <a:pt x="171260" y="42600"/>
                  <a:pt x="84106" y="74127"/>
                  <a:pt x="0" y="113085"/>
                </a:cubicBezTo>
                <a:lnTo>
                  <a:pt x="0" y="3552943"/>
                </a:lnTo>
                <a:lnTo>
                  <a:pt x="4330637" y="3552943"/>
                </a:lnTo>
                <a:cubicBezTo>
                  <a:pt x="4322636" y="3479696"/>
                  <a:pt x="4311968" y="3406830"/>
                  <a:pt x="4297680" y="3334345"/>
                </a:cubicBezTo>
                <a:cubicBezTo>
                  <a:pt x="4239673" y="3039546"/>
                  <a:pt x="4118039" y="2749795"/>
                  <a:pt x="3905060" y="2537864"/>
                </a:cubicBezTo>
                <a:close/>
              </a:path>
            </a:pathLst>
          </a:custGeom>
          <a:solidFill>
            <a:srgbClr val="F79087"/>
          </a:solidFill>
          <a:ln w="9525" cap="flat">
            <a:noFill/>
            <a:prstDash val="solid"/>
            <a:miter/>
          </a:ln>
        </p:spPr>
        <p:txBody>
          <a:bodyPr rtlCol="0" anchor="ctr"/>
          <a:lstStyle/>
          <a:p>
            <a:endParaRPr lang="zh-CN" altLang="en-US"/>
          </a:p>
        </p:txBody>
      </p:sp>
      <p:sp>
        <p:nvSpPr>
          <p:cNvPr id="240" name="任意多边形: 形状 239">
            <a:extLst>
              <a:ext uri="{FF2B5EF4-FFF2-40B4-BE49-F238E27FC236}">
                <a16:creationId xmlns:a16="http://schemas.microsoft.com/office/drawing/2014/main" id="{C3EBE977-1437-2D53-A95A-2429DD11C2A1}"/>
              </a:ext>
            </a:extLst>
          </p:cNvPr>
          <p:cNvSpPr/>
          <p:nvPr/>
        </p:nvSpPr>
        <p:spPr>
          <a:xfrm>
            <a:off x="9453332" y="770"/>
            <a:ext cx="1439534" cy="758882"/>
          </a:xfrm>
          <a:custGeom>
            <a:avLst/>
            <a:gdLst>
              <a:gd name="connsiteX0" fmla="*/ 131170 w 1527478"/>
              <a:gd name="connsiteY0" fmla="*/ 455486 h 805243"/>
              <a:gd name="connsiteX1" fmla="*/ 681525 w 1527478"/>
              <a:gd name="connsiteY1" fmla="*/ 773621 h 805243"/>
              <a:gd name="connsiteX2" fmla="*/ 893552 w 1527478"/>
              <a:gd name="connsiteY2" fmla="*/ 805244 h 805243"/>
              <a:gd name="connsiteX3" fmla="*/ 1487911 w 1527478"/>
              <a:gd name="connsiteY3" fmla="*/ 348234 h 805243"/>
              <a:gd name="connsiteX4" fmla="*/ 1520392 w 1527478"/>
              <a:gd name="connsiteY4" fmla="*/ 0 h 805243"/>
              <a:gd name="connsiteX5" fmla="*/ 8108 w 1527478"/>
              <a:gd name="connsiteY5" fmla="*/ 0 h 805243"/>
              <a:gd name="connsiteX6" fmla="*/ 131170 w 1527478"/>
              <a:gd name="connsiteY6" fmla="*/ 455486 h 80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478" h="805243">
                <a:moveTo>
                  <a:pt x="131170" y="455486"/>
                </a:moveTo>
                <a:cubicBezTo>
                  <a:pt x="266045" y="623792"/>
                  <a:pt x="472642" y="719900"/>
                  <a:pt x="681525" y="773621"/>
                </a:cubicBezTo>
                <a:cubicBezTo>
                  <a:pt x="750962" y="791432"/>
                  <a:pt x="821924" y="805244"/>
                  <a:pt x="893552" y="805244"/>
                </a:cubicBezTo>
                <a:cubicBezTo>
                  <a:pt x="1160442" y="805244"/>
                  <a:pt x="1402472" y="601028"/>
                  <a:pt x="1487911" y="348234"/>
                </a:cubicBezTo>
                <a:cubicBezTo>
                  <a:pt x="1525631" y="236792"/>
                  <a:pt x="1536203" y="116586"/>
                  <a:pt x="1520392" y="0"/>
                </a:cubicBezTo>
                <a:lnTo>
                  <a:pt x="8108" y="0"/>
                </a:lnTo>
                <a:cubicBezTo>
                  <a:pt x="-20944" y="156019"/>
                  <a:pt x="29920" y="329184"/>
                  <a:pt x="131170" y="455486"/>
                </a:cubicBezTo>
                <a:close/>
              </a:path>
            </a:pathLst>
          </a:custGeom>
          <a:solidFill>
            <a:srgbClr val="C2D8AF"/>
          </a:solidFill>
          <a:ln w="9525" cap="flat">
            <a:noFill/>
            <a:prstDash val="solid"/>
            <a:miter/>
          </a:ln>
        </p:spPr>
        <p:txBody>
          <a:bodyPr rtlCol="0" anchor="ctr"/>
          <a:lstStyle/>
          <a:p>
            <a:endParaRPr lang="zh-CN" altLang="en-US"/>
          </a:p>
        </p:txBody>
      </p:sp>
      <p:grpSp>
        <p:nvGrpSpPr>
          <p:cNvPr id="334" name="组合 333">
            <a:extLst>
              <a:ext uri="{FF2B5EF4-FFF2-40B4-BE49-F238E27FC236}">
                <a16:creationId xmlns:a16="http://schemas.microsoft.com/office/drawing/2014/main" id="{97960B2B-4428-8F8C-4359-F0AA5A6E5209}"/>
              </a:ext>
            </a:extLst>
          </p:cNvPr>
          <p:cNvGrpSpPr/>
          <p:nvPr/>
        </p:nvGrpSpPr>
        <p:grpSpPr>
          <a:xfrm>
            <a:off x="7320426" y="2527357"/>
            <a:ext cx="4871430" cy="4378763"/>
            <a:chOff x="6141210" y="1467401"/>
            <a:chExt cx="6050645" cy="5438719"/>
          </a:xfrm>
        </p:grpSpPr>
        <p:sp>
          <p:nvSpPr>
            <p:cNvPr id="242" name="任意多边形: 形状 241">
              <a:extLst>
                <a:ext uri="{FF2B5EF4-FFF2-40B4-BE49-F238E27FC236}">
                  <a16:creationId xmlns:a16="http://schemas.microsoft.com/office/drawing/2014/main" id="{7A96C341-0B8A-EE31-41A8-91B2D1241EB0}"/>
                </a:ext>
              </a:extLst>
            </p:cNvPr>
            <p:cNvSpPr/>
            <p:nvPr/>
          </p:nvSpPr>
          <p:spPr>
            <a:xfrm>
              <a:off x="7693146" y="1467401"/>
              <a:ext cx="4498709" cy="5438719"/>
            </a:xfrm>
            <a:custGeom>
              <a:avLst/>
              <a:gdLst>
                <a:gd name="connsiteX0" fmla="*/ 3011792 w 3011791"/>
                <a:gd name="connsiteY0" fmla="*/ 463 h 3641108"/>
                <a:gd name="connsiteX1" fmla="*/ 2500966 w 3011791"/>
                <a:gd name="connsiteY1" fmla="*/ 110667 h 3641108"/>
                <a:gd name="connsiteX2" fmla="*/ 2268651 w 3011791"/>
                <a:gd name="connsiteY2" fmla="*/ 271545 h 3641108"/>
                <a:gd name="connsiteX3" fmla="*/ 1903653 w 3011791"/>
                <a:gd name="connsiteY3" fmla="*/ 1075455 h 3641108"/>
                <a:gd name="connsiteX4" fmla="*/ 1790687 w 3011791"/>
                <a:gd name="connsiteY4" fmla="*/ 1967185 h 3641108"/>
                <a:gd name="connsiteX5" fmla="*/ 1589043 w 3011791"/>
                <a:gd name="connsiteY5" fmla="*/ 2304656 h 3641108"/>
                <a:gd name="connsiteX6" fmla="*/ 1148702 w 3011791"/>
                <a:gd name="connsiteY6" fmla="*/ 2213883 h 3641108"/>
                <a:gd name="connsiteX7" fmla="*/ 746176 w 3011791"/>
                <a:gd name="connsiteY7" fmla="*/ 1972519 h 3641108"/>
                <a:gd name="connsiteX8" fmla="*/ 222586 w 3011791"/>
                <a:gd name="connsiteY8" fmla="*/ 2214740 h 3641108"/>
                <a:gd name="connsiteX9" fmla="*/ 35610 w 3011791"/>
                <a:gd name="connsiteY9" fmla="*/ 2790050 h 3641108"/>
                <a:gd name="connsiteX10" fmla="*/ 10464 w 3011791"/>
                <a:gd name="connsiteY10" fmla="*/ 3641109 h 3641108"/>
                <a:gd name="connsiteX11" fmla="*/ 3011697 w 3011791"/>
                <a:gd name="connsiteY11" fmla="*/ 3641109 h 3641108"/>
                <a:gd name="connsiteX12" fmla="*/ 3011697 w 3011791"/>
                <a:gd name="connsiteY12" fmla="*/ 463 h 364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11791" h="3641108">
                  <a:moveTo>
                    <a:pt x="3011792" y="463"/>
                  </a:moveTo>
                  <a:cubicBezTo>
                    <a:pt x="2835675" y="-4585"/>
                    <a:pt x="2658605" y="31610"/>
                    <a:pt x="2500966" y="110667"/>
                  </a:cubicBezTo>
                  <a:cubicBezTo>
                    <a:pt x="2416480" y="153054"/>
                    <a:pt x="2337422" y="206679"/>
                    <a:pt x="2268651" y="271545"/>
                  </a:cubicBezTo>
                  <a:cubicBezTo>
                    <a:pt x="2050529" y="477189"/>
                    <a:pt x="1950707" y="779418"/>
                    <a:pt x="1903653" y="1075455"/>
                  </a:cubicBezTo>
                  <a:cubicBezTo>
                    <a:pt x="1856695" y="1371492"/>
                    <a:pt x="1854218" y="1674196"/>
                    <a:pt x="1790687" y="1967185"/>
                  </a:cubicBezTo>
                  <a:cubicBezTo>
                    <a:pt x="1761921" y="2099773"/>
                    <a:pt x="1709915" y="2243124"/>
                    <a:pt x="1589043" y="2304656"/>
                  </a:cubicBezTo>
                  <a:cubicBezTo>
                    <a:pt x="1448454" y="2376284"/>
                    <a:pt x="1277099" y="2305799"/>
                    <a:pt x="1148702" y="2213883"/>
                  </a:cubicBezTo>
                  <a:cubicBezTo>
                    <a:pt x="1020400" y="2122062"/>
                    <a:pt x="900671" y="2004999"/>
                    <a:pt x="746176" y="1972519"/>
                  </a:cubicBezTo>
                  <a:cubicBezTo>
                    <a:pt x="546817" y="1930609"/>
                    <a:pt x="339743" y="2048148"/>
                    <a:pt x="222586" y="2214740"/>
                  </a:cubicBezTo>
                  <a:cubicBezTo>
                    <a:pt x="105429" y="2381332"/>
                    <a:pt x="61899" y="2588120"/>
                    <a:pt x="35610" y="2790050"/>
                  </a:cubicBezTo>
                  <a:cubicBezTo>
                    <a:pt x="-1061" y="3071990"/>
                    <a:pt x="-9347" y="3357549"/>
                    <a:pt x="10464" y="3641109"/>
                  </a:cubicBezTo>
                  <a:lnTo>
                    <a:pt x="3011697" y="3641109"/>
                  </a:lnTo>
                  <a:lnTo>
                    <a:pt x="3011697" y="463"/>
                  </a:lnTo>
                  <a:close/>
                </a:path>
              </a:pathLst>
            </a:custGeom>
            <a:solidFill>
              <a:srgbClr val="FEE2AC"/>
            </a:solidFill>
            <a:ln w="9525" cap="flat">
              <a:noFill/>
              <a:prstDash val="solid"/>
              <a:miter/>
            </a:ln>
          </p:spPr>
          <p:txBody>
            <a:bodyPr rtlCol="0" anchor="ctr"/>
            <a:lstStyle/>
            <a:p>
              <a:endParaRPr lang="zh-CN" altLang="en-US"/>
            </a:p>
          </p:txBody>
        </p:sp>
        <p:grpSp>
          <p:nvGrpSpPr>
            <p:cNvPr id="309" name="图形 235">
              <a:extLst>
                <a:ext uri="{FF2B5EF4-FFF2-40B4-BE49-F238E27FC236}">
                  <a16:creationId xmlns:a16="http://schemas.microsoft.com/office/drawing/2014/main" id="{6425BD8D-E67F-8D1D-B8BB-DDB1E20E8EC7}"/>
                </a:ext>
              </a:extLst>
            </p:cNvPr>
            <p:cNvGrpSpPr/>
            <p:nvPr/>
          </p:nvGrpSpPr>
          <p:grpSpPr>
            <a:xfrm>
              <a:off x="6141210" y="3565729"/>
              <a:ext cx="2642346" cy="2543716"/>
              <a:chOff x="6126204" y="3520206"/>
              <a:chExt cx="1768995" cy="1702964"/>
            </a:xfrm>
            <a:solidFill>
              <a:srgbClr val="C2D8AF"/>
            </a:solidFill>
          </p:grpSpPr>
          <p:grpSp>
            <p:nvGrpSpPr>
              <p:cNvPr id="310" name="图形 235">
                <a:extLst>
                  <a:ext uri="{FF2B5EF4-FFF2-40B4-BE49-F238E27FC236}">
                    <a16:creationId xmlns:a16="http://schemas.microsoft.com/office/drawing/2014/main" id="{3C18137F-AB06-F09F-C622-16C723BCEB2B}"/>
                  </a:ext>
                </a:extLst>
              </p:cNvPr>
              <p:cNvGrpSpPr/>
              <p:nvPr/>
            </p:nvGrpSpPr>
            <p:grpSpPr>
              <a:xfrm>
                <a:off x="6144041" y="3614094"/>
                <a:ext cx="1751158" cy="1609076"/>
                <a:chOff x="6144041" y="3614094"/>
                <a:chExt cx="1751158" cy="1609076"/>
              </a:xfrm>
              <a:solidFill>
                <a:srgbClr val="C2D8AF"/>
              </a:solidFill>
            </p:grpSpPr>
            <p:sp>
              <p:nvSpPr>
                <p:cNvPr id="311" name="任意多边形: 形状 310">
                  <a:extLst>
                    <a:ext uri="{FF2B5EF4-FFF2-40B4-BE49-F238E27FC236}">
                      <a16:creationId xmlns:a16="http://schemas.microsoft.com/office/drawing/2014/main" id="{DC147205-256D-39E1-DA7F-5557CDDA343C}"/>
                    </a:ext>
                  </a:extLst>
                </p:cNvPr>
                <p:cNvSpPr/>
                <p:nvPr/>
              </p:nvSpPr>
              <p:spPr>
                <a:xfrm>
                  <a:off x="6470635" y="4352664"/>
                  <a:ext cx="212854" cy="187755"/>
                </a:xfrm>
                <a:custGeom>
                  <a:avLst/>
                  <a:gdLst>
                    <a:gd name="connsiteX0" fmla="*/ 126569 w 212854"/>
                    <a:gd name="connsiteY0" fmla="*/ 2737 h 187755"/>
                    <a:gd name="connsiteX1" fmla="*/ 8555 w 212854"/>
                    <a:gd name="connsiteY1" fmla="*/ 57315 h 187755"/>
                    <a:gd name="connsiteX2" fmla="*/ 45797 w 212854"/>
                    <a:gd name="connsiteY2" fmla="*/ 179712 h 187755"/>
                    <a:gd name="connsiteX3" fmla="*/ 55608 w 212854"/>
                    <a:gd name="connsiteY3" fmla="*/ 187522 h 187755"/>
                    <a:gd name="connsiteX4" fmla="*/ 182672 w 212854"/>
                    <a:gd name="connsiteY4" fmla="*/ 159519 h 187755"/>
                    <a:gd name="connsiteX5" fmla="*/ 203055 w 212854"/>
                    <a:gd name="connsiteY5" fmla="*/ 144755 h 187755"/>
                    <a:gd name="connsiteX6" fmla="*/ 212389 w 212854"/>
                    <a:gd name="connsiteY6" fmla="*/ 103321 h 187755"/>
                    <a:gd name="connsiteX7" fmla="*/ 126569 w 212854"/>
                    <a:gd name="connsiteY7" fmla="*/ 2737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4" h="187755">
                      <a:moveTo>
                        <a:pt x="126569" y="2737"/>
                      </a:moveTo>
                      <a:cubicBezTo>
                        <a:pt x="80944" y="-8312"/>
                        <a:pt x="28652" y="14929"/>
                        <a:pt x="8555" y="57315"/>
                      </a:cubicBezTo>
                      <a:cubicBezTo>
                        <a:pt x="-11543" y="99702"/>
                        <a:pt x="4935" y="156661"/>
                        <a:pt x="45797" y="179712"/>
                      </a:cubicBezTo>
                      <a:lnTo>
                        <a:pt x="55608" y="187522"/>
                      </a:lnTo>
                      <a:cubicBezTo>
                        <a:pt x="99423" y="189427"/>
                        <a:pt x="143714" y="179616"/>
                        <a:pt x="182672" y="159519"/>
                      </a:cubicBezTo>
                      <a:cubicBezTo>
                        <a:pt x="190196" y="155613"/>
                        <a:pt x="197626" y="151232"/>
                        <a:pt x="203055" y="144755"/>
                      </a:cubicBezTo>
                      <a:cubicBezTo>
                        <a:pt x="212294" y="133515"/>
                        <a:pt x="213818" y="117799"/>
                        <a:pt x="212389" y="103321"/>
                      </a:cubicBezTo>
                      <a:cubicBezTo>
                        <a:pt x="207436" y="56553"/>
                        <a:pt x="172194" y="13881"/>
                        <a:pt x="126569" y="2737"/>
                      </a:cubicBezTo>
                      <a:close/>
                    </a:path>
                  </a:pathLst>
                </a:custGeom>
                <a:solidFill>
                  <a:srgbClr val="C2D8AF"/>
                </a:solidFill>
                <a:ln w="9525" cap="flat">
                  <a:noFill/>
                  <a:prstDash val="solid"/>
                  <a:miter/>
                </a:ln>
              </p:spPr>
              <p:txBody>
                <a:bodyPr rtlCol="0" anchor="ctr"/>
                <a:lstStyle/>
                <a:p>
                  <a:endParaRPr lang="zh-CN" altLang="en-US"/>
                </a:p>
              </p:txBody>
            </p:sp>
            <p:sp>
              <p:nvSpPr>
                <p:cNvPr id="312" name="任意多边形: 形状 311">
                  <a:extLst>
                    <a:ext uri="{FF2B5EF4-FFF2-40B4-BE49-F238E27FC236}">
                      <a16:creationId xmlns:a16="http://schemas.microsoft.com/office/drawing/2014/main" id="{98EFE0B9-6916-21A1-C976-3A89B53394A4}"/>
                    </a:ext>
                  </a:extLst>
                </p:cNvPr>
                <p:cNvSpPr/>
                <p:nvPr/>
              </p:nvSpPr>
              <p:spPr>
                <a:xfrm>
                  <a:off x="7063471" y="5035416"/>
                  <a:ext cx="212855" cy="187755"/>
                </a:xfrm>
                <a:custGeom>
                  <a:avLst/>
                  <a:gdLst>
                    <a:gd name="connsiteX0" fmla="*/ 126569 w 212855"/>
                    <a:gd name="connsiteY0" fmla="*/ 2737 h 187755"/>
                    <a:gd name="connsiteX1" fmla="*/ 8554 w 212855"/>
                    <a:gd name="connsiteY1" fmla="*/ 57316 h 187755"/>
                    <a:gd name="connsiteX2" fmla="*/ 45797 w 212855"/>
                    <a:gd name="connsiteY2" fmla="*/ 179712 h 187755"/>
                    <a:gd name="connsiteX3" fmla="*/ 55608 w 212855"/>
                    <a:gd name="connsiteY3" fmla="*/ 187522 h 187755"/>
                    <a:gd name="connsiteX4" fmla="*/ 182672 w 212855"/>
                    <a:gd name="connsiteY4" fmla="*/ 159519 h 187755"/>
                    <a:gd name="connsiteX5" fmla="*/ 203055 w 212855"/>
                    <a:gd name="connsiteY5" fmla="*/ 144755 h 187755"/>
                    <a:gd name="connsiteX6" fmla="*/ 212390 w 212855"/>
                    <a:gd name="connsiteY6" fmla="*/ 103321 h 187755"/>
                    <a:gd name="connsiteX7" fmla="*/ 126569 w 212855"/>
                    <a:gd name="connsiteY7" fmla="*/ 2737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5" h="187755">
                      <a:moveTo>
                        <a:pt x="126569" y="2737"/>
                      </a:moveTo>
                      <a:cubicBezTo>
                        <a:pt x="80945" y="-8312"/>
                        <a:pt x="28652" y="14929"/>
                        <a:pt x="8554" y="57316"/>
                      </a:cubicBezTo>
                      <a:cubicBezTo>
                        <a:pt x="-11543" y="99702"/>
                        <a:pt x="4935" y="156661"/>
                        <a:pt x="45797" y="179712"/>
                      </a:cubicBezTo>
                      <a:lnTo>
                        <a:pt x="55608" y="187522"/>
                      </a:lnTo>
                      <a:cubicBezTo>
                        <a:pt x="99423" y="189427"/>
                        <a:pt x="143714" y="179616"/>
                        <a:pt x="182672" y="159519"/>
                      </a:cubicBezTo>
                      <a:cubicBezTo>
                        <a:pt x="190196" y="155613"/>
                        <a:pt x="197626" y="151232"/>
                        <a:pt x="203055" y="144755"/>
                      </a:cubicBezTo>
                      <a:cubicBezTo>
                        <a:pt x="212294" y="133516"/>
                        <a:pt x="213819" y="117799"/>
                        <a:pt x="212390" y="103321"/>
                      </a:cubicBezTo>
                      <a:cubicBezTo>
                        <a:pt x="207436" y="56553"/>
                        <a:pt x="172194" y="13786"/>
                        <a:pt x="126569" y="2737"/>
                      </a:cubicBezTo>
                      <a:close/>
                    </a:path>
                  </a:pathLst>
                </a:custGeom>
                <a:solidFill>
                  <a:srgbClr val="C2D8AF"/>
                </a:solidFill>
                <a:ln w="9525" cap="flat">
                  <a:noFill/>
                  <a:prstDash val="solid"/>
                  <a:miter/>
                </a:ln>
              </p:spPr>
              <p:txBody>
                <a:bodyPr rtlCol="0" anchor="ctr"/>
                <a:lstStyle/>
                <a:p>
                  <a:endParaRPr lang="zh-CN" altLang="en-US"/>
                </a:p>
              </p:txBody>
            </p:sp>
            <p:sp>
              <p:nvSpPr>
                <p:cNvPr id="313" name="任意多边形: 形状 312">
                  <a:extLst>
                    <a:ext uri="{FF2B5EF4-FFF2-40B4-BE49-F238E27FC236}">
                      <a16:creationId xmlns:a16="http://schemas.microsoft.com/office/drawing/2014/main" id="{199D3610-D5C5-A754-3986-57B78B301DE5}"/>
                    </a:ext>
                  </a:extLst>
                </p:cNvPr>
                <p:cNvSpPr/>
                <p:nvPr/>
              </p:nvSpPr>
              <p:spPr>
                <a:xfrm>
                  <a:off x="6834222" y="4211026"/>
                  <a:ext cx="204743" cy="157805"/>
                </a:xfrm>
                <a:custGeom>
                  <a:avLst/>
                  <a:gdLst>
                    <a:gd name="connsiteX0" fmla="*/ 131314 w 204743"/>
                    <a:gd name="connsiteY0" fmla="*/ 1500 h 157805"/>
                    <a:gd name="connsiteX1" fmla="*/ 10156 w 204743"/>
                    <a:gd name="connsiteY1" fmla="*/ 48458 h 157805"/>
                    <a:gd name="connsiteX2" fmla="*/ 51970 w 204743"/>
                    <a:gd name="connsiteY2" fmla="*/ 156758 h 157805"/>
                    <a:gd name="connsiteX3" fmla="*/ 59876 w 204743"/>
                    <a:gd name="connsiteY3" fmla="*/ 157805 h 157805"/>
                    <a:gd name="connsiteX4" fmla="*/ 163889 w 204743"/>
                    <a:gd name="connsiteY4" fmla="*/ 134088 h 157805"/>
                    <a:gd name="connsiteX5" fmla="*/ 199322 w 204743"/>
                    <a:gd name="connsiteY5" fmla="*/ 42362 h 157805"/>
                    <a:gd name="connsiteX6" fmla="*/ 131314 w 204743"/>
                    <a:gd name="connsiteY6" fmla="*/ 1500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805">
                      <a:moveTo>
                        <a:pt x="131314" y="1500"/>
                      </a:moveTo>
                      <a:cubicBezTo>
                        <a:pt x="85880" y="-4977"/>
                        <a:pt x="34159" y="9310"/>
                        <a:pt x="10156" y="48458"/>
                      </a:cubicBezTo>
                      <a:cubicBezTo>
                        <a:pt x="-13847" y="87511"/>
                        <a:pt x="6536" y="150471"/>
                        <a:pt x="51970" y="156758"/>
                      </a:cubicBezTo>
                      <a:lnTo>
                        <a:pt x="59876" y="157805"/>
                      </a:lnTo>
                      <a:cubicBezTo>
                        <a:pt x="95785" y="155615"/>
                        <a:pt x="133314" y="152948"/>
                        <a:pt x="163889" y="134088"/>
                      </a:cubicBezTo>
                      <a:cubicBezTo>
                        <a:pt x="194560" y="115229"/>
                        <a:pt x="215039" y="74652"/>
                        <a:pt x="199322" y="42362"/>
                      </a:cubicBezTo>
                      <a:cubicBezTo>
                        <a:pt x="187321" y="17502"/>
                        <a:pt x="158555"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4" name="任意多边形: 形状 313">
                  <a:extLst>
                    <a:ext uri="{FF2B5EF4-FFF2-40B4-BE49-F238E27FC236}">
                      <a16:creationId xmlns:a16="http://schemas.microsoft.com/office/drawing/2014/main" id="{BDC07BE6-EE4F-5266-FA2F-D648D6CAF97A}"/>
                    </a:ext>
                  </a:extLst>
                </p:cNvPr>
                <p:cNvSpPr/>
                <p:nvPr/>
              </p:nvSpPr>
              <p:spPr>
                <a:xfrm>
                  <a:off x="6144041" y="4716327"/>
                  <a:ext cx="204743" cy="157900"/>
                </a:xfrm>
                <a:custGeom>
                  <a:avLst/>
                  <a:gdLst>
                    <a:gd name="connsiteX0" fmla="*/ 131314 w 204743"/>
                    <a:gd name="connsiteY0" fmla="*/ 1500 h 157900"/>
                    <a:gd name="connsiteX1" fmla="*/ 10156 w 204743"/>
                    <a:gd name="connsiteY1" fmla="*/ 48458 h 157900"/>
                    <a:gd name="connsiteX2" fmla="*/ 51971 w 204743"/>
                    <a:gd name="connsiteY2" fmla="*/ 156757 h 157900"/>
                    <a:gd name="connsiteX3" fmla="*/ 59876 w 204743"/>
                    <a:gd name="connsiteY3" fmla="*/ 157901 h 157900"/>
                    <a:gd name="connsiteX4" fmla="*/ 163889 w 204743"/>
                    <a:gd name="connsiteY4" fmla="*/ 134183 h 157900"/>
                    <a:gd name="connsiteX5" fmla="*/ 199322 w 204743"/>
                    <a:gd name="connsiteY5" fmla="*/ 42457 h 157900"/>
                    <a:gd name="connsiteX6" fmla="*/ 131314 w 204743"/>
                    <a:gd name="connsiteY6" fmla="*/ 1500 h 157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900">
                      <a:moveTo>
                        <a:pt x="131314" y="1500"/>
                      </a:moveTo>
                      <a:cubicBezTo>
                        <a:pt x="85880" y="-4977"/>
                        <a:pt x="34159" y="9311"/>
                        <a:pt x="10156" y="48458"/>
                      </a:cubicBezTo>
                      <a:cubicBezTo>
                        <a:pt x="-13847" y="87511"/>
                        <a:pt x="6536" y="150471"/>
                        <a:pt x="51971" y="156757"/>
                      </a:cubicBezTo>
                      <a:lnTo>
                        <a:pt x="59876" y="157901"/>
                      </a:lnTo>
                      <a:cubicBezTo>
                        <a:pt x="95786" y="155710"/>
                        <a:pt x="133314" y="153043"/>
                        <a:pt x="163889" y="134183"/>
                      </a:cubicBezTo>
                      <a:cubicBezTo>
                        <a:pt x="194560" y="115324"/>
                        <a:pt x="215038" y="74747"/>
                        <a:pt x="199322" y="42457"/>
                      </a:cubicBezTo>
                      <a:cubicBezTo>
                        <a:pt x="187321" y="17597"/>
                        <a:pt x="158651"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5" name="任意多边形: 形状 314">
                  <a:extLst>
                    <a:ext uri="{FF2B5EF4-FFF2-40B4-BE49-F238E27FC236}">
                      <a16:creationId xmlns:a16="http://schemas.microsoft.com/office/drawing/2014/main" id="{F639F14F-15D1-9D48-502A-A93250FC57DB}"/>
                    </a:ext>
                  </a:extLst>
                </p:cNvPr>
                <p:cNvSpPr/>
                <p:nvPr/>
              </p:nvSpPr>
              <p:spPr>
                <a:xfrm>
                  <a:off x="7524499" y="4898255"/>
                  <a:ext cx="204743" cy="157805"/>
                </a:xfrm>
                <a:custGeom>
                  <a:avLst/>
                  <a:gdLst>
                    <a:gd name="connsiteX0" fmla="*/ 131314 w 204743"/>
                    <a:gd name="connsiteY0" fmla="*/ 1500 h 157805"/>
                    <a:gd name="connsiteX1" fmla="*/ 10156 w 204743"/>
                    <a:gd name="connsiteY1" fmla="*/ 48458 h 157805"/>
                    <a:gd name="connsiteX2" fmla="*/ 51970 w 204743"/>
                    <a:gd name="connsiteY2" fmla="*/ 156757 h 157805"/>
                    <a:gd name="connsiteX3" fmla="*/ 59876 w 204743"/>
                    <a:gd name="connsiteY3" fmla="*/ 157805 h 157805"/>
                    <a:gd name="connsiteX4" fmla="*/ 163889 w 204743"/>
                    <a:gd name="connsiteY4" fmla="*/ 134088 h 157805"/>
                    <a:gd name="connsiteX5" fmla="*/ 199323 w 204743"/>
                    <a:gd name="connsiteY5" fmla="*/ 42362 h 157805"/>
                    <a:gd name="connsiteX6" fmla="*/ 131314 w 204743"/>
                    <a:gd name="connsiteY6" fmla="*/ 1500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805">
                      <a:moveTo>
                        <a:pt x="131314" y="1500"/>
                      </a:moveTo>
                      <a:cubicBezTo>
                        <a:pt x="85879" y="-4977"/>
                        <a:pt x="34159" y="9311"/>
                        <a:pt x="10156" y="48458"/>
                      </a:cubicBezTo>
                      <a:cubicBezTo>
                        <a:pt x="-13847" y="87511"/>
                        <a:pt x="6536" y="150471"/>
                        <a:pt x="51970" y="156757"/>
                      </a:cubicBezTo>
                      <a:lnTo>
                        <a:pt x="59876" y="157805"/>
                      </a:lnTo>
                      <a:cubicBezTo>
                        <a:pt x="95786" y="155614"/>
                        <a:pt x="133314" y="152947"/>
                        <a:pt x="163889" y="134088"/>
                      </a:cubicBezTo>
                      <a:cubicBezTo>
                        <a:pt x="194560" y="115229"/>
                        <a:pt x="215038" y="74652"/>
                        <a:pt x="199323" y="42362"/>
                      </a:cubicBezTo>
                      <a:cubicBezTo>
                        <a:pt x="187321" y="17597"/>
                        <a:pt x="158555"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6" name="任意多边形: 形状 315">
                  <a:extLst>
                    <a:ext uri="{FF2B5EF4-FFF2-40B4-BE49-F238E27FC236}">
                      <a16:creationId xmlns:a16="http://schemas.microsoft.com/office/drawing/2014/main" id="{AC47A6E1-728A-3562-B981-DB0A5E4587D1}"/>
                    </a:ext>
                  </a:extLst>
                </p:cNvPr>
                <p:cNvSpPr/>
                <p:nvPr/>
              </p:nvSpPr>
              <p:spPr>
                <a:xfrm>
                  <a:off x="6493418" y="3614094"/>
                  <a:ext cx="204743" cy="157805"/>
                </a:xfrm>
                <a:custGeom>
                  <a:avLst/>
                  <a:gdLst>
                    <a:gd name="connsiteX0" fmla="*/ 131314 w 204743"/>
                    <a:gd name="connsiteY0" fmla="*/ 1500 h 157805"/>
                    <a:gd name="connsiteX1" fmla="*/ 10156 w 204743"/>
                    <a:gd name="connsiteY1" fmla="*/ 48458 h 157805"/>
                    <a:gd name="connsiteX2" fmla="*/ 51970 w 204743"/>
                    <a:gd name="connsiteY2" fmla="*/ 156758 h 157805"/>
                    <a:gd name="connsiteX3" fmla="*/ 59876 w 204743"/>
                    <a:gd name="connsiteY3" fmla="*/ 157805 h 157805"/>
                    <a:gd name="connsiteX4" fmla="*/ 163889 w 204743"/>
                    <a:gd name="connsiteY4" fmla="*/ 134088 h 157805"/>
                    <a:gd name="connsiteX5" fmla="*/ 199322 w 204743"/>
                    <a:gd name="connsiteY5" fmla="*/ 42362 h 157805"/>
                    <a:gd name="connsiteX6" fmla="*/ 131314 w 204743"/>
                    <a:gd name="connsiteY6" fmla="*/ 1500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43" h="157805">
                      <a:moveTo>
                        <a:pt x="131314" y="1500"/>
                      </a:moveTo>
                      <a:cubicBezTo>
                        <a:pt x="85879" y="-4977"/>
                        <a:pt x="34159" y="9311"/>
                        <a:pt x="10156" y="48458"/>
                      </a:cubicBezTo>
                      <a:cubicBezTo>
                        <a:pt x="-13847" y="87511"/>
                        <a:pt x="6536" y="150471"/>
                        <a:pt x="51970" y="156758"/>
                      </a:cubicBezTo>
                      <a:lnTo>
                        <a:pt x="59876" y="157805"/>
                      </a:lnTo>
                      <a:cubicBezTo>
                        <a:pt x="95785" y="155614"/>
                        <a:pt x="133314" y="152947"/>
                        <a:pt x="163889" y="134088"/>
                      </a:cubicBezTo>
                      <a:cubicBezTo>
                        <a:pt x="194560" y="115229"/>
                        <a:pt x="215038" y="74652"/>
                        <a:pt x="199322" y="42362"/>
                      </a:cubicBezTo>
                      <a:cubicBezTo>
                        <a:pt x="187321" y="17597"/>
                        <a:pt x="158651" y="5405"/>
                        <a:pt x="131314" y="1500"/>
                      </a:cubicBezTo>
                      <a:close/>
                    </a:path>
                  </a:pathLst>
                </a:custGeom>
                <a:solidFill>
                  <a:srgbClr val="C2D8AF"/>
                </a:solidFill>
                <a:ln w="9525" cap="flat">
                  <a:noFill/>
                  <a:prstDash val="solid"/>
                  <a:miter/>
                </a:ln>
              </p:spPr>
              <p:txBody>
                <a:bodyPr rtlCol="0" anchor="ctr"/>
                <a:lstStyle/>
                <a:p>
                  <a:endParaRPr lang="zh-CN" altLang="en-US"/>
                </a:p>
              </p:txBody>
            </p:sp>
            <p:sp>
              <p:nvSpPr>
                <p:cNvPr id="317" name="任意多边形: 形状 316">
                  <a:extLst>
                    <a:ext uri="{FF2B5EF4-FFF2-40B4-BE49-F238E27FC236}">
                      <a16:creationId xmlns:a16="http://schemas.microsoft.com/office/drawing/2014/main" id="{C6D78F3E-671C-5285-D01F-5FA43CF8AB4C}"/>
                    </a:ext>
                  </a:extLst>
                </p:cNvPr>
                <p:cNvSpPr/>
                <p:nvPr/>
              </p:nvSpPr>
              <p:spPr>
                <a:xfrm>
                  <a:off x="7172676" y="3912197"/>
                  <a:ext cx="207030" cy="166241"/>
                </a:xfrm>
                <a:custGeom>
                  <a:avLst/>
                  <a:gdLst>
                    <a:gd name="connsiteX0" fmla="*/ 190528 w 207030"/>
                    <a:gd name="connsiteY0" fmla="*/ 10769 h 166241"/>
                    <a:gd name="connsiteX1" fmla="*/ 15935 w 207030"/>
                    <a:gd name="connsiteY1" fmla="*/ 61347 h 166241"/>
                    <a:gd name="connsiteX2" fmla="*/ 12887 w 207030"/>
                    <a:gd name="connsiteY2" fmla="*/ 142595 h 166241"/>
                    <a:gd name="connsiteX3" fmla="*/ 14411 w 207030"/>
                    <a:gd name="connsiteY3" fmla="*/ 140404 h 166241"/>
                    <a:gd name="connsiteX4" fmla="*/ 67561 w 207030"/>
                    <a:gd name="connsiteY4" fmla="*/ 165169 h 166241"/>
                    <a:gd name="connsiteX5" fmla="*/ 178908 w 207030"/>
                    <a:gd name="connsiteY5" fmla="*/ 120020 h 166241"/>
                    <a:gd name="connsiteX6" fmla="*/ 190528 w 207030"/>
                    <a:gd name="connsiteY6" fmla="*/ 10769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30" h="166241">
                      <a:moveTo>
                        <a:pt x="190528" y="10769"/>
                      </a:moveTo>
                      <a:cubicBezTo>
                        <a:pt x="130235" y="-15139"/>
                        <a:pt x="53083" y="7244"/>
                        <a:pt x="15935" y="61347"/>
                      </a:cubicBezTo>
                      <a:cubicBezTo>
                        <a:pt x="-733" y="85635"/>
                        <a:pt x="-8163" y="121926"/>
                        <a:pt x="12887" y="142595"/>
                      </a:cubicBezTo>
                      <a:lnTo>
                        <a:pt x="14411" y="140404"/>
                      </a:lnTo>
                      <a:cubicBezTo>
                        <a:pt x="12125" y="163074"/>
                        <a:pt x="45177" y="168979"/>
                        <a:pt x="67561" y="165169"/>
                      </a:cubicBezTo>
                      <a:cubicBezTo>
                        <a:pt x="107661" y="158311"/>
                        <a:pt x="149571" y="148119"/>
                        <a:pt x="178908" y="120020"/>
                      </a:cubicBezTo>
                      <a:cubicBezTo>
                        <a:pt x="208245" y="91731"/>
                        <a:pt x="218627" y="40106"/>
                        <a:pt x="190528" y="10769"/>
                      </a:cubicBezTo>
                      <a:close/>
                    </a:path>
                  </a:pathLst>
                </a:custGeom>
                <a:solidFill>
                  <a:srgbClr val="C2D8AF"/>
                </a:solidFill>
                <a:ln w="9525" cap="flat">
                  <a:noFill/>
                  <a:prstDash val="solid"/>
                  <a:miter/>
                </a:ln>
              </p:spPr>
              <p:txBody>
                <a:bodyPr rtlCol="0" anchor="ctr"/>
                <a:lstStyle/>
                <a:p>
                  <a:endParaRPr lang="zh-CN" altLang="en-US"/>
                </a:p>
              </p:txBody>
            </p:sp>
            <p:sp>
              <p:nvSpPr>
                <p:cNvPr id="318" name="任意多边形: 形状 317">
                  <a:extLst>
                    <a:ext uri="{FF2B5EF4-FFF2-40B4-BE49-F238E27FC236}">
                      <a16:creationId xmlns:a16="http://schemas.microsoft.com/office/drawing/2014/main" id="{FCB8A497-9F46-1D89-DEE8-AE6B0CBA00C6}"/>
                    </a:ext>
                  </a:extLst>
                </p:cNvPr>
                <p:cNvSpPr/>
                <p:nvPr/>
              </p:nvSpPr>
              <p:spPr>
                <a:xfrm>
                  <a:off x="6511451" y="5010239"/>
                  <a:ext cx="207099" cy="166241"/>
                </a:xfrm>
                <a:custGeom>
                  <a:avLst/>
                  <a:gdLst>
                    <a:gd name="connsiteX0" fmla="*/ 190528 w 207099"/>
                    <a:gd name="connsiteY0" fmla="*/ 10769 h 166241"/>
                    <a:gd name="connsiteX1" fmla="*/ 15935 w 207099"/>
                    <a:gd name="connsiteY1" fmla="*/ 61347 h 166241"/>
                    <a:gd name="connsiteX2" fmla="*/ 12887 w 207099"/>
                    <a:gd name="connsiteY2" fmla="*/ 142595 h 166241"/>
                    <a:gd name="connsiteX3" fmla="*/ 14411 w 207099"/>
                    <a:gd name="connsiteY3" fmla="*/ 140404 h 166241"/>
                    <a:gd name="connsiteX4" fmla="*/ 67561 w 207099"/>
                    <a:gd name="connsiteY4" fmla="*/ 165169 h 166241"/>
                    <a:gd name="connsiteX5" fmla="*/ 178908 w 207099"/>
                    <a:gd name="connsiteY5" fmla="*/ 120020 h 166241"/>
                    <a:gd name="connsiteX6" fmla="*/ 190528 w 207099"/>
                    <a:gd name="connsiteY6" fmla="*/ 10769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99" h="166241">
                      <a:moveTo>
                        <a:pt x="190528" y="10769"/>
                      </a:moveTo>
                      <a:cubicBezTo>
                        <a:pt x="130235" y="-15139"/>
                        <a:pt x="53083" y="7244"/>
                        <a:pt x="15935" y="61347"/>
                      </a:cubicBezTo>
                      <a:cubicBezTo>
                        <a:pt x="-733" y="85635"/>
                        <a:pt x="-8163" y="121925"/>
                        <a:pt x="12887" y="142595"/>
                      </a:cubicBezTo>
                      <a:lnTo>
                        <a:pt x="14411" y="140404"/>
                      </a:lnTo>
                      <a:cubicBezTo>
                        <a:pt x="12125" y="163073"/>
                        <a:pt x="45177" y="168979"/>
                        <a:pt x="67561" y="165169"/>
                      </a:cubicBezTo>
                      <a:cubicBezTo>
                        <a:pt x="107661" y="158311"/>
                        <a:pt x="149571" y="148119"/>
                        <a:pt x="178908" y="120020"/>
                      </a:cubicBezTo>
                      <a:cubicBezTo>
                        <a:pt x="208340" y="91826"/>
                        <a:pt x="218722" y="40201"/>
                        <a:pt x="190528" y="10769"/>
                      </a:cubicBezTo>
                      <a:close/>
                    </a:path>
                  </a:pathLst>
                </a:custGeom>
                <a:solidFill>
                  <a:srgbClr val="C2D8AF"/>
                </a:solidFill>
                <a:ln w="9525" cap="flat">
                  <a:noFill/>
                  <a:prstDash val="solid"/>
                  <a:miter/>
                </a:ln>
              </p:spPr>
              <p:txBody>
                <a:bodyPr rtlCol="0" anchor="ctr"/>
                <a:lstStyle/>
                <a:p>
                  <a:endParaRPr lang="zh-CN" altLang="en-US"/>
                </a:p>
              </p:txBody>
            </p:sp>
            <p:sp>
              <p:nvSpPr>
                <p:cNvPr id="319" name="任意多边形: 形状 318">
                  <a:extLst>
                    <a:ext uri="{FF2B5EF4-FFF2-40B4-BE49-F238E27FC236}">
                      <a16:creationId xmlns:a16="http://schemas.microsoft.com/office/drawing/2014/main" id="{EC649F23-7497-21DB-B2FC-EE426488325A}"/>
                    </a:ext>
                  </a:extLst>
                </p:cNvPr>
                <p:cNvSpPr/>
                <p:nvPr/>
              </p:nvSpPr>
              <p:spPr>
                <a:xfrm>
                  <a:off x="7688169" y="4485126"/>
                  <a:ext cx="207030" cy="166241"/>
                </a:xfrm>
                <a:custGeom>
                  <a:avLst/>
                  <a:gdLst>
                    <a:gd name="connsiteX0" fmla="*/ 190528 w 207030"/>
                    <a:gd name="connsiteY0" fmla="*/ 10769 h 166241"/>
                    <a:gd name="connsiteX1" fmla="*/ 15935 w 207030"/>
                    <a:gd name="connsiteY1" fmla="*/ 61347 h 166241"/>
                    <a:gd name="connsiteX2" fmla="*/ 12887 w 207030"/>
                    <a:gd name="connsiteY2" fmla="*/ 142595 h 166241"/>
                    <a:gd name="connsiteX3" fmla="*/ 14411 w 207030"/>
                    <a:gd name="connsiteY3" fmla="*/ 140404 h 166241"/>
                    <a:gd name="connsiteX4" fmla="*/ 67561 w 207030"/>
                    <a:gd name="connsiteY4" fmla="*/ 165169 h 166241"/>
                    <a:gd name="connsiteX5" fmla="*/ 178908 w 207030"/>
                    <a:gd name="connsiteY5" fmla="*/ 120021 h 166241"/>
                    <a:gd name="connsiteX6" fmla="*/ 190528 w 207030"/>
                    <a:gd name="connsiteY6" fmla="*/ 10769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30" h="166241">
                      <a:moveTo>
                        <a:pt x="190528" y="10769"/>
                      </a:moveTo>
                      <a:cubicBezTo>
                        <a:pt x="130235" y="-15139"/>
                        <a:pt x="53083" y="7245"/>
                        <a:pt x="15935" y="61347"/>
                      </a:cubicBezTo>
                      <a:cubicBezTo>
                        <a:pt x="-733" y="85635"/>
                        <a:pt x="-8163" y="121925"/>
                        <a:pt x="12887" y="142595"/>
                      </a:cubicBezTo>
                      <a:lnTo>
                        <a:pt x="14411" y="140404"/>
                      </a:lnTo>
                      <a:cubicBezTo>
                        <a:pt x="12125" y="163073"/>
                        <a:pt x="45177" y="168979"/>
                        <a:pt x="67561" y="165169"/>
                      </a:cubicBezTo>
                      <a:cubicBezTo>
                        <a:pt x="107661" y="158311"/>
                        <a:pt x="149571" y="148119"/>
                        <a:pt x="178908" y="120021"/>
                      </a:cubicBezTo>
                      <a:cubicBezTo>
                        <a:pt x="208245" y="91826"/>
                        <a:pt x="218627" y="40106"/>
                        <a:pt x="190528" y="10769"/>
                      </a:cubicBezTo>
                      <a:close/>
                    </a:path>
                  </a:pathLst>
                </a:custGeom>
                <a:solidFill>
                  <a:srgbClr val="C2D8AF"/>
                </a:solidFill>
                <a:ln w="9525" cap="flat">
                  <a:noFill/>
                  <a:prstDash val="solid"/>
                  <a:miter/>
                </a:ln>
              </p:spPr>
              <p:txBody>
                <a:bodyPr rtlCol="0" anchor="ctr"/>
                <a:lstStyle/>
                <a:p>
                  <a:endParaRPr lang="zh-CN" altLang="en-US"/>
                </a:p>
              </p:txBody>
            </p:sp>
            <p:sp>
              <p:nvSpPr>
                <p:cNvPr id="320" name="任意多边形: 形状 319">
                  <a:extLst>
                    <a:ext uri="{FF2B5EF4-FFF2-40B4-BE49-F238E27FC236}">
                      <a16:creationId xmlns:a16="http://schemas.microsoft.com/office/drawing/2014/main" id="{24E79183-1FC4-3761-B2E4-976BE5F8EA01}"/>
                    </a:ext>
                  </a:extLst>
                </p:cNvPr>
                <p:cNvSpPr/>
                <p:nvPr/>
              </p:nvSpPr>
              <p:spPr>
                <a:xfrm>
                  <a:off x="6531798" y="4055394"/>
                  <a:ext cx="166469" cy="130081"/>
                </a:xfrm>
                <a:custGeom>
                  <a:avLst/>
                  <a:gdLst>
                    <a:gd name="connsiteX0" fmla="*/ 87124 w 166469"/>
                    <a:gd name="connsiteY0" fmla="*/ 1113 h 130081"/>
                    <a:gd name="connsiteX1" fmla="*/ 4542 w 166469"/>
                    <a:gd name="connsiteY1" fmla="*/ 42642 h 130081"/>
                    <a:gd name="connsiteX2" fmla="*/ 39880 w 166469"/>
                    <a:gd name="connsiteY2" fmla="*/ 123414 h 130081"/>
                    <a:gd name="connsiteX3" fmla="*/ 59692 w 166469"/>
                    <a:gd name="connsiteY3" fmla="*/ 130081 h 130081"/>
                    <a:gd name="connsiteX4" fmla="*/ 119033 w 166469"/>
                    <a:gd name="connsiteY4" fmla="*/ 119223 h 130081"/>
                    <a:gd name="connsiteX5" fmla="*/ 166086 w 166469"/>
                    <a:gd name="connsiteY5" fmla="*/ 87695 h 130081"/>
                    <a:gd name="connsiteX6" fmla="*/ 161038 w 166469"/>
                    <a:gd name="connsiteY6" fmla="*/ 62073 h 130081"/>
                    <a:gd name="connsiteX7" fmla="*/ 87124 w 166469"/>
                    <a:gd name="connsiteY7" fmla="*/ 1113 h 13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469" h="130081">
                      <a:moveTo>
                        <a:pt x="87124" y="1113"/>
                      </a:moveTo>
                      <a:cubicBezTo>
                        <a:pt x="54358" y="-4602"/>
                        <a:pt x="17686" y="12066"/>
                        <a:pt x="4542" y="42642"/>
                      </a:cubicBezTo>
                      <a:cubicBezTo>
                        <a:pt x="-8602" y="73217"/>
                        <a:pt x="7876" y="114270"/>
                        <a:pt x="39880" y="123414"/>
                      </a:cubicBezTo>
                      <a:lnTo>
                        <a:pt x="59692" y="130081"/>
                      </a:lnTo>
                      <a:cubicBezTo>
                        <a:pt x="76741" y="118937"/>
                        <a:pt x="98744" y="121032"/>
                        <a:pt x="119033" y="119223"/>
                      </a:cubicBezTo>
                      <a:cubicBezTo>
                        <a:pt x="139321" y="117508"/>
                        <a:pt x="162752" y="107793"/>
                        <a:pt x="166086" y="87695"/>
                      </a:cubicBezTo>
                      <a:cubicBezTo>
                        <a:pt x="167515" y="78932"/>
                        <a:pt x="164752" y="70074"/>
                        <a:pt x="161038" y="62073"/>
                      </a:cubicBezTo>
                      <a:cubicBezTo>
                        <a:pt x="147322" y="31783"/>
                        <a:pt x="119890" y="6828"/>
                        <a:pt x="87124" y="1113"/>
                      </a:cubicBezTo>
                      <a:close/>
                    </a:path>
                  </a:pathLst>
                </a:custGeom>
                <a:solidFill>
                  <a:srgbClr val="C2D8AF"/>
                </a:solidFill>
                <a:ln w="9525" cap="flat">
                  <a:noFill/>
                  <a:prstDash val="solid"/>
                  <a:miter/>
                </a:ln>
              </p:spPr>
              <p:txBody>
                <a:bodyPr rtlCol="0" anchor="ctr"/>
                <a:lstStyle/>
                <a:p>
                  <a:endParaRPr lang="zh-CN" altLang="en-US"/>
                </a:p>
              </p:txBody>
            </p:sp>
            <p:sp>
              <p:nvSpPr>
                <p:cNvPr id="321" name="任意多边形: 形状 320">
                  <a:extLst>
                    <a:ext uri="{FF2B5EF4-FFF2-40B4-BE49-F238E27FC236}">
                      <a16:creationId xmlns:a16="http://schemas.microsoft.com/office/drawing/2014/main" id="{49AD8D98-C76E-885A-C202-E081DD006B7E}"/>
                    </a:ext>
                  </a:extLst>
                </p:cNvPr>
                <p:cNvSpPr/>
                <p:nvPr/>
              </p:nvSpPr>
              <p:spPr>
                <a:xfrm>
                  <a:off x="6869668" y="3892527"/>
                  <a:ext cx="157535" cy="138859"/>
                </a:xfrm>
                <a:custGeom>
                  <a:avLst/>
                  <a:gdLst>
                    <a:gd name="connsiteX0" fmla="*/ 101773 w 157535"/>
                    <a:gd name="connsiteY0" fmla="*/ 1578 h 138859"/>
                    <a:gd name="connsiteX1" fmla="*/ 1380 w 157535"/>
                    <a:gd name="connsiteY1" fmla="*/ 60157 h 138859"/>
                    <a:gd name="connsiteX2" fmla="*/ 75294 w 157535"/>
                    <a:gd name="connsiteY2" fmla="*/ 136929 h 138859"/>
                    <a:gd name="connsiteX3" fmla="*/ 91677 w 157535"/>
                    <a:gd name="connsiteY3" fmla="*/ 125213 h 138859"/>
                    <a:gd name="connsiteX4" fmla="*/ 153780 w 157535"/>
                    <a:gd name="connsiteY4" fmla="*/ 85875 h 138859"/>
                    <a:gd name="connsiteX5" fmla="*/ 133683 w 157535"/>
                    <a:gd name="connsiteY5" fmla="*/ 15199 h 138859"/>
                    <a:gd name="connsiteX6" fmla="*/ 101773 w 157535"/>
                    <a:gd name="connsiteY6" fmla="*/ 1578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101773" y="1578"/>
                      </a:moveTo>
                      <a:cubicBezTo>
                        <a:pt x="59673" y="-6708"/>
                        <a:pt x="11000" y="18342"/>
                        <a:pt x="1380" y="60157"/>
                      </a:cubicBezTo>
                      <a:cubicBezTo>
                        <a:pt x="-8240" y="101972"/>
                        <a:pt x="34146" y="149025"/>
                        <a:pt x="75294" y="136929"/>
                      </a:cubicBezTo>
                      <a:lnTo>
                        <a:pt x="91677" y="125213"/>
                      </a:lnTo>
                      <a:cubicBezTo>
                        <a:pt x="117871" y="127213"/>
                        <a:pt x="144446" y="110449"/>
                        <a:pt x="153780" y="85875"/>
                      </a:cubicBezTo>
                      <a:cubicBezTo>
                        <a:pt x="163114" y="61300"/>
                        <a:pt x="154542" y="31106"/>
                        <a:pt x="133683" y="15199"/>
                      </a:cubicBezTo>
                      <a:cubicBezTo>
                        <a:pt x="124348" y="8151"/>
                        <a:pt x="113204" y="3769"/>
                        <a:pt x="101773" y="1578"/>
                      </a:cubicBezTo>
                      <a:close/>
                    </a:path>
                  </a:pathLst>
                </a:custGeom>
                <a:solidFill>
                  <a:srgbClr val="C2D8AF"/>
                </a:solidFill>
                <a:ln w="9525" cap="flat">
                  <a:noFill/>
                  <a:prstDash val="solid"/>
                  <a:miter/>
                </a:ln>
              </p:spPr>
              <p:txBody>
                <a:bodyPr rtlCol="0" anchor="ctr"/>
                <a:lstStyle/>
                <a:p>
                  <a:endParaRPr lang="zh-CN" altLang="en-US"/>
                </a:p>
              </p:txBody>
            </p:sp>
            <p:sp>
              <p:nvSpPr>
                <p:cNvPr id="322" name="任意多边形: 形状 321">
                  <a:extLst>
                    <a:ext uri="{FF2B5EF4-FFF2-40B4-BE49-F238E27FC236}">
                      <a16:creationId xmlns:a16="http://schemas.microsoft.com/office/drawing/2014/main" id="{75D490B9-10BC-B733-7271-1C04309B783F}"/>
                    </a:ext>
                  </a:extLst>
                </p:cNvPr>
                <p:cNvSpPr/>
                <p:nvPr/>
              </p:nvSpPr>
              <p:spPr>
                <a:xfrm>
                  <a:off x="7688151" y="4009018"/>
                  <a:ext cx="157535" cy="138859"/>
                </a:xfrm>
                <a:custGeom>
                  <a:avLst/>
                  <a:gdLst>
                    <a:gd name="connsiteX0" fmla="*/ 101774 w 157535"/>
                    <a:gd name="connsiteY0" fmla="*/ 1578 h 138859"/>
                    <a:gd name="connsiteX1" fmla="*/ 1380 w 157535"/>
                    <a:gd name="connsiteY1" fmla="*/ 60157 h 138859"/>
                    <a:gd name="connsiteX2" fmla="*/ 75294 w 157535"/>
                    <a:gd name="connsiteY2" fmla="*/ 136928 h 138859"/>
                    <a:gd name="connsiteX3" fmla="*/ 91678 w 157535"/>
                    <a:gd name="connsiteY3" fmla="*/ 125213 h 138859"/>
                    <a:gd name="connsiteX4" fmla="*/ 153780 w 157535"/>
                    <a:gd name="connsiteY4" fmla="*/ 85875 h 138859"/>
                    <a:gd name="connsiteX5" fmla="*/ 133683 w 157535"/>
                    <a:gd name="connsiteY5" fmla="*/ 15199 h 138859"/>
                    <a:gd name="connsiteX6" fmla="*/ 101774 w 157535"/>
                    <a:gd name="connsiteY6" fmla="*/ 1578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101774" y="1578"/>
                      </a:moveTo>
                      <a:cubicBezTo>
                        <a:pt x="59673" y="-6708"/>
                        <a:pt x="11000" y="18342"/>
                        <a:pt x="1380" y="60157"/>
                      </a:cubicBezTo>
                      <a:cubicBezTo>
                        <a:pt x="-8240" y="101972"/>
                        <a:pt x="34146" y="149025"/>
                        <a:pt x="75294" y="136928"/>
                      </a:cubicBezTo>
                      <a:lnTo>
                        <a:pt x="91678" y="125213"/>
                      </a:lnTo>
                      <a:cubicBezTo>
                        <a:pt x="117871" y="127213"/>
                        <a:pt x="144446" y="110449"/>
                        <a:pt x="153780" y="85875"/>
                      </a:cubicBezTo>
                      <a:cubicBezTo>
                        <a:pt x="163115" y="61300"/>
                        <a:pt x="154542" y="31106"/>
                        <a:pt x="133683" y="15199"/>
                      </a:cubicBezTo>
                      <a:cubicBezTo>
                        <a:pt x="124443" y="8151"/>
                        <a:pt x="113204" y="3769"/>
                        <a:pt x="101774" y="1578"/>
                      </a:cubicBezTo>
                      <a:close/>
                    </a:path>
                  </a:pathLst>
                </a:custGeom>
                <a:solidFill>
                  <a:srgbClr val="C2D8AF"/>
                </a:solidFill>
                <a:ln w="9525" cap="flat">
                  <a:noFill/>
                  <a:prstDash val="solid"/>
                  <a:miter/>
                </a:ln>
              </p:spPr>
              <p:txBody>
                <a:bodyPr rtlCol="0" anchor="ctr"/>
                <a:lstStyle/>
                <a:p>
                  <a:endParaRPr lang="zh-CN" altLang="en-US"/>
                </a:p>
              </p:txBody>
            </p:sp>
          </p:grpSp>
          <p:grpSp>
            <p:nvGrpSpPr>
              <p:cNvPr id="323" name="图形 235">
                <a:extLst>
                  <a:ext uri="{FF2B5EF4-FFF2-40B4-BE49-F238E27FC236}">
                    <a16:creationId xmlns:a16="http://schemas.microsoft.com/office/drawing/2014/main" id="{9BFAC6C2-0FE1-59D0-09E0-2B719743E9FF}"/>
                  </a:ext>
                </a:extLst>
              </p:cNvPr>
              <p:cNvGrpSpPr/>
              <p:nvPr/>
            </p:nvGrpSpPr>
            <p:grpSpPr>
              <a:xfrm>
                <a:off x="6126204" y="3520206"/>
                <a:ext cx="1526435" cy="1393985"/>
                <a:chOff x="6126204" y="3520206"/>
                <a:chExt cx="1526435" cy="1393985"/>
              </a:xfrm>
              <a:solidFill>
                <a:srgbClr val="C2D8AF"/>
              </a:solidFill>
            </p:grpSpPr>
            <p:sp>
              <p:nvSpPr>
                <p:cNvPr id="324" name="任意多边形: 形状 323">
                  <a:extLst>
                    <a:ext uri="{FF2B5EF4-FFF2-40B4-BE49-F238E27FC236}">
                      <a16:creationId xmlns:a16="http://schemas.microsoft.com/office/drawing/2014/main" id="{460B25CC-647D-F3B0-9620-CEB7C182B2BE}"/>
                    </a:ext>
                  </a:extLst>
                </p:cNvPr>
                <p:cNvSpPr/>
                <p:nvPr/>
              </p:nvSpPr>
              <p:spPr>
                <a:xfrm>
                  <a:off x="7356453" y="4231343"/>
                  <a:ext cx="212855" cy="187755"/>
                </a:xfrm>
                <a:custGeom>
                  <a:avLst/>
                  <a:gdLst>
                    <a:gd name="connsiteX0" fmla="*/ 86286 w 212855"/>
                    <a:gd name="connsiteY0" fmla="*/ 185018 h 187755"/>
                    <a:gd name="connsiteX1" fmla="*/ 204301 w 212855"/>
                    <a:gd name="connsiteY1" fmla="*/ 130440 h 187755"/>
                    <a:gd name="connsiteX2" fmla="*/ 167058 w 212855"/>
                    <a:gd name="connsiteY2" fmla="*/ 8043 h 187755"/>
                    <a:gd name="connsiteX3" fmla="*/ 157247 w 212855"/>
                    <a:gd name="connsiteY3" fmla="*/ 233 h 187755"/>
                    <a:gd name="connsiteX4" fmla="*/ 30183 w 212855"/>
                    <a:gd name="connsiteY4" fmla="*/ 28237 h 187755"/>
                    <a:gd name="connsiteX5" fmla="*/ 9800 w 212855"/>
                    <a:gd name="connsiteY5" fmla="*/ 43000 h 187755"/>
                    <a:gd name="connsiteX6" fmla="*/ 466 w 212855"/>
                    <a:gd name="connsiteY6" fmla="*/ 84434 h 187755"/>
                    <a:gd name="connsiteX7" fmla="*/ 86286 w 212855"/>
                    <a:gd name="connsiteY7" fmla="*/ 185018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5" h="187755">
                      <a:moveTo>
                        <a:pt x="86286" y="185018"/>
                      </a:moveTo>
                      <a:cubicBezTo>
                        <a:pt x="131910" y="196067"/>
                        <a:pt x="184203" y="172826"/>
                        <a:pt x="204301" y="130440"/>
                      </a:cubicBezTo>
                      <a:cubicBezTo>
                        <a:pt x="224398" y="88054"/>
                        <a:pt x="207920" y="31094"/>
                        <a:pt x="167058" y="8043"/>
                      </a:cubicBezTo>
                      <a:lnTo>
                        <a:pt x="157247" y="233"/>
                      </a:lnTo>
                      <a:cubicBezTo>
                        <a:pt x="113432" y="-1672"/>
                        <a:pt x="69141" y="8139"/>
                        <a:pt x="30183" y="28237"/>
                      </a:cubicBezTo>
                      <a:cubicBezTo>
                        <a:pt x="22659" y="32142"/>
                        <a:pt x="15229" y="36523"/>
                        <a:pt x="9800" y="43000"/>
                      </a:cubicBezTo>
                      <a:cubicBezTo>
                        <a:pt x="561" y="54240"/>
                        <a:pt x="-963" y="69956"/>
                        <a:pt x="466" y="84434"/>
                      </a:cubicBezTo>
                      <a:cubicBezTo>
                        <a:pt x="5419" y="131202"/>
                        <a:pt x="40756" y="173969"/>
                        <a:pt x="86286" y="185018"/>
                      </a:cubicBezTo>
                      <a:close/>
                    </a:path>
                  </a:pathLst>
                </a:custGeom>
                <a:solidFill>
                  <a:srgbClr val="C2D8AF"/>
                </a:solidFill>
                <a:ln w="9525" cap="flat">
                  <a:noFill/>
                  <a:prstDash val="solid"/>
                  <a:miter/>
                </a:ln>
              </p:spPr>
              <p:txBody>
                <a:bodyPr rtlCol="0" anchor="ctr"/>
                <a:lstStyle/>
                <a:p>
                  <a:endParaRPr lang="zh-CN" altLang="en-US"/>
                </a:p>
              </p:txBody>
            </p:sp>
            <p:sp>
              <p:nvSpPr>
                <p:cNvPr id="325" name="任意多边形: 形状 324">
                  <a:extLst>
                    <a:ext uri="{FF2B5EF4-FFF2-40B4-BE49-F238E27FC236}">
                      <a16:creationId xmlns:a16="http://schemas.microsoft.com/office/drawing/2014/main" id="{1E7E7802-7271-7559-504F-7EAD544860AF}"/>
                    </a:ext>
                  </a:extLst>
                </p:cNvPr>
                <p:cNvSpPr/>
                <p:nvPr/>
              </p:nvSpPr>
              <p:spPr>
                <a:xfrm>
                  <a:off x="6126204" y="3961500"/>
                  <a:ext cx="212854" cy="187755"/>
                </a:xfrm>
                <a:custGeom>
                  <a:avLst/>
                  <a:gdLst>
                    <a:gd name="connsiteX0" fmla="*/ 86286 w 212854"/>
                    <a:gd name="connsiteY0" fmla="*/ 185018 h 187755"/>
                    <a:gd name="connsiteX1" fmla="*/ 204300 w 212854"/>
                    <a:gd name="connsiteY1" fmla="*/ 130440 h 187755"/>
                    <a:gd name="connsiteX2" fmla="*/ 167058 w 212854"/>
                    <a:gd name="connsiteY2" fmla="*/ 8044 h 187755"/>
                    <a:gd name="connsiteX3" fmla="*/ 157247 w 212854"/>
                    <a:gd name="connsiteY3" fmla="*/ 233 h 187755"/>
                    <a:gd name="connsiteX4" fmla="*/ 30183 w 212854"/>
                    <a:gd name="connsiteY4" fmla="*/ 28237 h 187755"/>
                    <a:gd name="connsiteX5" fmla="*/ 9800 w 212854"/>
                    <a:gd name="connsiteY5" fmla="*/ 43001 h 187755"/>
                    <a:gd name="connsiteX6" fmla="*/ 465 w 212854"/>
                    <a:gd name="connsiteY6" fmla="*/ 84434 h 187755"/>
                    <a:gd name="connsiteX7" fmla="*/ 86286 w 212854"/>
                    <a:gd name="connsiteY7" fmla="*/ 185018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4" h="187755">
                      <a:moveTo>
                        <a:pt x="86286" y="185018"/>
                      </a:moveTo>
                      <a:cubicBezTo>
                        <a:pt x="131910" y="196067"/>
                        <a:pt x="184203" y="172826"/>
                        <a:pt x="204300" y="130440"/>
                      </a:cubicBezTo>
                      <a:cubicBezTo>
                        <a:pt x="224398" y="88054"/>
                        <a:pt x="207920" y="31094"/>
                        <a:pt x="167058" y="8044"/>
                      </a:cubicBezTo>
                      <a:lnTo>
                        <a:pt x="157247" y="233"/>
                      </a:lnTo>
                      <a:cubicBezTo>
                        <a:pt x="113432" y="-1672"/>
                        <a:pt x="69141" y="8139"/>
                        <a:pt x="30183" y="28237"/>
                      </a:cubicBezTo>
                      <a:cubicBezTo>
                        <a:pt x="22659" y="32142"/>
                        <a:pt x="15229" y="36523"/>
                        <a:pt x="9800" y="43001"/>
                      </a:cubicBezTo>
                      <a:cubicBezTo>
                        <a:pt x="561" y="54240"/>
                        <a:pt x="-963" y="69956"/>
                        <a:pt x="465" y="84434"/>
                      </a:cubicBezTo>
                      <a:cubicBezTo>
                        <a:pt x="5418" y="131202"/>
                        <a:pt x="40661" y="173969"/>
                        <a:pt x="86286" y="185018"/>
                      </a:cubicBezTo>
                      <a:close/>
                    </a:path>
                  </a:pathLst>
                </a:custGeom>
                <a:solidFill>
                  <a:srgbClr val="C2D8AF"/>
                </a:solidFill>
                <a:ln w="9525" cap="flat">
                  <a:noFill/>
                  <a:prstDash val="solid"/>
                  <a:miter/>
                </a:ln>
              </p:spPr>
              <p:txBody>
                <a:bodyPr rtlCol="0" anchor="ctr"/>
                <a:lstStyle/>
                <a:p>
                  <a:endParaRPr lang="zh-CN" altLang="en-US"/>
                </a:p>
              </p:txBody>
            </p:sp>
            <p:sp>
              <p:nvSpPr>
                <p:cNvPr id="326" name="任意多边形: 形状 325">
                  <a:extLst>
                    <a:ext uri="{FF2B5EF4-FFF2-40B4-BE49-F238E27FC236}">
                      <a16:creationId xmlns:a16="http://schemas.microsoft.com/office/drawing/2014/main" id="{560B0902-A649-A9BC-35B4-835833652E32}"/>
                    </a:ext>
                  </a:extLst>
                </p:cNvPr>
                <p:cNvSpPr/>
                <p:nvPr/>
              </p:nvSpPr>
              <p:spPr>
                <a:xfrm>
                  <a:off x="6997932" y="3520206"/>
                  <a:ext cx="212854" cy="187755"/>
                </a:xfrm>
                <a:custGeom>
                  <a:avLst/>
                  <a:gdLst>
                    <a:gd name="connsiteX0" fmla="*/ 86286 w 212854"/>
                    <a:gd name="connsiteY0" fmla="*/ 185018 h 187755"/>
                    <a:gd name="connsiteX1" fmla="*/ 204301 w 212854"/>
                    <a:gd name="connsiteY1" fmla="*/ 130440 h 187755"/>
                    <a:gd name="connsiteX2" fmla="*/ 167057 w 212854"/>
                    <a:gd name="connsiteY2" fmla="*/ 8044 h 187755"/>
                    <a:gd name="connsiteX3" fmla="*/ 157247 w 212854"/>
                    <a:gd name="connsiteY3" fmla="*/ 233 h 187755"/>
                    <a:gd name="connsiteX4" fmla="*/ 30183 w 212854"/>
                    <a:gd name="connsiteY4" fmla="*/ 28237 h 187755"/>
                    <a:gd name="connsiteX5" fmla="*/ 9800 w 212854"/>
                    <a:gd name="connsiteY5" fmla="*/ 43000 h 187755"/>
                    <a:gd name="connsiteX6" fmla="*/ 465 w 212854"/>
                    <a:gd name="connsiteY6" fmla="*/ 84434 h 187755"/>
                    <a:gd name="connsiteX7" fmla="*/ 86286 w 212854"/>
                    <a:gd name="connsiteY7" fmla="*/ 185018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854" h="187755">
                      <a:moveTo>
                        <a:pt x="86286" y="185018"/>
                      </a:moveTo>
                      <a:cubicBezTo>
                        <a:pt x="131910" y="196067"/>
                        <a:pt x="184203" y="172826"/>
                        <a:pt x="204301" y="130440"/>
                      </a:cubicBezTo>
                      <a:cubicBezTo>
                        <a:pt x="224398" y="88054"/>
                        <a:pt x="207920" y="31094"/>
                        <a:pt x="167057" y="8044"/>
                      </a:cubicBezTo>
                      <a:lnTo>
                        <a:pt x="157247" y="233"/>
                      </a:lnTo>
                      <a:cubicBezTo>
                        <a:pt x="113432" y="-1672"/>
                        <a:pt x="69141" y="8139"/>
                        <a:pt x="30183" y="28237"/>
                      </a:cubicBezTo>
                      <a:cubicBezTo>
                        <a:pt x="22659" y="32142"/>
                        <a:pt x="15229" y="36523"/>
                        <a:pt x="9800" y="43000"/>
                      </a:cubicBezTo>
                      <a:cubicBezTo>
                        <a:pt x="561" y="54240"/>
                        <a:pt x="-963" y="69956"/>
                        <a:pt x="465" y="84434"/>
                      </a:cubicBezTo>
                      <a:cubicBezTo>
                        <a:pt x="5418" y="131202"/>
                        <a:pt x="40661" y="173969"/>
                        <a:pt x="86286" y="185018"/>
                      </a:cubicBezTo>
                      <a:close/>
                    </a:path>
                  </a:pathLst>
                </a:custGeom>
                <a:solidFill>
                  <a:srgbClr val="C2D8AF"/>
                </a:solidFill>
                <a:ln w="9525" cap="flat">
                  <a:noFill/>
                  <a:prstDash val="solid"/>
                  <a:miter/>
                </a:ln>
              </p:spPr>
              <p:txBody>
                <a:bodyPr rtlCol="0" anchor="ctr"/>
                <a:lstStyle/>
                <a:p>
                  <a:endParaRPr lang="zh-CN" altLang="en-US"/>
                </a:p>
              </p:txBody>
            </p:sp>
            <p:sp>
              <p:nvSpPr>
                <p:cNvPr id="327" name="任意多边形: 形状 326">
                  <a:extLst>
                    <a:ext uri="{FF2B5EF4-FFF2-40B4-BE49-F238E27FC236}">
                      <a16:creationId xmlns:a16="http://schemas.microsoft.com/office/drawing/2014/main" id="{9653A544-1587-3D53-A956-21ADF3B45078}"/>
                    </a:ext>
                  </a:extLst>
                </p:cNvPr>
                <p:cNvSpPr/>
                <p:nvPr/>
              </p:nvSpPr>
              <p:spPr>
                <a:xfrm>
                  <a:off x="7002025" y="4456175"/>
                  <a:ext cx="204760" cy="157805"/>
                </a:xfrm>
                <a:custGeom>
                  <a:avLst/>
                  <a:gdLst>
                    <a:gd name="connsiteX0" fmla="*/ 73430 w 204760"/>
                    <a:gd name="connsiteY0" fmla="*/ 156305 h 157805"/>
                    <a:gd name="connsiteX1" fmla="*/ 194588 w 204760"/>
                    <a:gd name="connsiteY1" fmla="*/ 109347 h 157805"/>
                    <a:gd name="connsiteX2" fmla="*/ 152773 w 204760"/>
                    <a:gd name="connsiteY2" fmla="*/ 1048 h 157805"/>
                    <a:gd name="connsiteX3" fmla="*/ 144868 w 204760"/>
                    <a:gd name="connsiteY3" fmla="*/ 0 h 157805"/>
                    <a:gd name="connsiteX4" fmla="*/ 40854 w 204760"/>
                    <a:gd name="connsiteY4" fmla="*/ 23717 h 157805"/>
                    <a:gd name="connsiteX5" fmla="*/ 5421 w 204760"/>
                    <a:gd name="connsiteY5" fmla="*/ 115443 h 157805"/>
                    <a:gd name="connsiteX6" fmla="*/ 73430 w 204760"/>
                    <a:gd name="connsiteY6" fmla="*/ 156305 h 15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760" h="157805">
                      <a:moveTo>
                        <a:pt x="73430" y="156305"/>
                      </a:moveTo>
                      <a:cubicBezTo>
                        <a:pt x="118864" y="162782"/>
                        <a:pt x="170585" y="148495"/>
                        <a:pt x="194588" y="109347"/>
                      </a:cubicBezTo>
                      <a:cubicBezTo>
                        <a:pt x="218591" y="70295"/>
                        <a:pt x="198303" y="7334"/>
                        <a:pt x="152773" y="1048"/>
                      </a:cubicBezTo>
                      <a:lnTo>
                        <a:pt x="144868" y="0"/>
                      </a:lnTo>
                      <a:cubicBezTo>
                        <a:pt x="108958" y="2191"/>
                        <a:pt x="71430" y="4858"/>
                        <a:pt x="40854" y="23717"/>
                      </a:cubicBezTo>
                      <a:cubicBezTo>
                        <a:pt x="10184" y="42577"/>
                        <a:pt x="-10295" y="83153"/>
                        <a:pt x="5421" y="115443"/>
                      </a:cubicBezTo>
                      <a:cubicBezTo>
                        <a:pt x="17518" y="140303"/>
                        <a:pt x="46188" y="152400"/>
                        <a:pt x="73430" y="156305"/>
                      </a:cubicBezTo>
                      <a:close/>
                    </a:path>
                  </a:pathLst>
                </a:custGeom>
                <a:solidFill>
                  <a:srgbClr val="C2D8AF"/>
                </a:solidFill>
                <a:ln w="9525" cap="flat">
                  <a:noFill/>
                  <a:prstDash val="solid"/>
                  <a:miter/>
                </a:ln>
              </p:spPr>
              <p:txBody>
                <a:bodyPr rtlCol="0" anchor="ctr"/>
                <a:lstStyle/>
                <a:p>
                  <a:endParaRPr lang="zh-CN" altLang="en-US"/>
                </a:p>
              </p:txBody>
            </p:sp>
            <p:sp>
              <p:nvSpPr>
                <p:cNvPr id="328" name="任意多边形: 形状 327">
                  <a:extLst>
                    <a:ext uri="{FF2B5EF4-FFF2-40B4-BE49-F238E27FC236}">
                      <a16:creationId xmlns:a16="http://schemas.microsoft.com/office/drawing/2014/main" id="{F385507D-6153-3112-C8DB-3ACEB3858267}"/>
                    </a:ext>
                  </a:extLst>
                </p:cNvPr>
                <p:cNvSpPr/>
                <p:nvPr/>
              </p:nvSpPr>
              <p:spPr>
                <a:xfrm>
                  <a:off x="6618257" y="4646556"/>
                  <a:ext cx="207099" cy="166241"/>
                </a:xfrm>
                <a:custGeom>
                  <a:avLst/>
                  <a:gdLst>
                    <a:gd name="connsiteX0" fmla="*/ 16571 w 207099"/>
                    <a:gd name="connsiteY0" fmla="*/ 155473 h 166241"/>
                    <a:gd name="connsiteX1" fmla="*/ 191164 w 207099"/>
                    <a:gd name="connsiteY1" fmla="*/ 104895 h 166241"/>
                    <a:gd name="connsiteX2" fmla="*/ 194212 w 207099"/>
                    <a:gd name="connsiteY2" fmla="*/ 23647 h 166241"/>
                    <a:gd name="connsiteX3" fmla="*/ 192688 w 207099"/>
                    <a:gd name="connsiteY3" fmla="*/ 25837 h 166241"/>
                    <a:gd name="connsiteX4" fmla="*/ 139539 w 207099"/>
                    <a:gd name="connsiteY4" fmla="*/ 1072 h 166241"/>
                    <a:gd name="connsiteX5" fmla="*/ 28192 w 207099"/>
                    <a:gd name="connsiteY5" fmla="*/ 46221 h 166241"/>
                    <a:gd name="connsiteX6" fmla="*/ 16571 w 207099"/>
                    <a:gd name="connsiteY6" fmla="*/ 155473 h 16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099" h="166241">
                      <a:moveTo>
                        <a:pt x="16571" y="155473"/>
                      </a:moveTo>
                      <a:cubicBezTo>
                        <a:pt x="76864" y="181381"/>
                        <a:pt x="154017" y="158997"/>
                        <a:pt x="191164" y="104895"/>
                      </a:cubicBezTo>
                      <a:cubicBezTo>
                        <a:pt x="207833" y="80606"/>
                        <a:pt x="215262" y="44316"/>
                        <a:pt x="194212" y="23647"/>
                      </a:cubicBezTo>
                      <a:lnTo>
                        <a:pt x="192688" y="25837"/>
                      </a:lnTo>
                      <a:cubicBezTo>
                        <a:pt x="194974" y="3168"/>
                        <a:pt x="161922" y="-2738"/>
                        <a:pt x="139539" y="1072"/>
                      </a:cubicBezTo>
                      <a:cubicBezTo>
                        <a:pt x="99438" y="7930"/>
                        <a:pt x="57528" y="18122"/>
                        <a:pt x="28192" y="46221"/>
                      </a:cubicBezTo>
                      <a:cubicBezTo>
                        <a:pt x="-1241" y="74415"/>
                        <a:pt x="-11623" y="126136"/>
                        <a:pt x="16571" y="155473"/>
                      </a:cubicBezTo>
                      <a:close/>
                    </a:path>
                  </a:pathLst>
                </a:custGeom>
                <a:solidFill>
                  <a:srgbClr val="C2D8AF"/>
                </a:solidFill>
                <a:ln w="9525" cap="flat">
                  <a:noFill/>
                  <a:prstDash val="solid"/>
                  <a:miter/>
                </a:ln>
              </p:spPr>
              <p:txBody>
                <a:bodyPr rtlCol="0" anchor="ctr"/>
                <a:lstStyle/>
                <a:p>
                  <a:endParaRPr lang="zh-CN" altLang="en-US"/>
                </a:p>
              </p:txBody>
            </p:sp>
            <p:sp>
              <p:nvSpPr>
                <p:cNvPr id="329" name="任意多边形: 形状 328">
                  <a:extLst>
                    <a:ext uri="{FF2B5EF4-FFF2-40B4-BE49-F238E27FC236}">
                      <a16:creationId xmlns:a16="http://schemas.microsoft.com/office/drawing/2014/main" id="{44B50069-30AD-8961-FB91-935A6DA0D68D}"/>
                    </a:ext>
                  </a:extLst>
                </p:cNvPr>
                <p:cNvSpPr/>
                <p:nvPr/>
              </p:nvSpPr>
              <p:spPr>
                <a:xfrm>
                  <a:off x="7334818" y="4599622"/>
                  <a:ext cx="166469" cy="130081"/>
                </a:xfrm>
                <a:custGeom>
                  <a:avLst/>
                  <a:gdLst>
                    <a:gd name="connsiteX0" fmla="*/ 79346 w 166469"/>
                    <a:gd name="connsiteY0" fmla="*/ 128969 h 130081"/>
                    <a:gd name="connsiteX1" fmla="*/ 161927 w 166469"/>
                    <a:gd name="connsiteY1" fmla="*/ 87439 h 130081"/>
                    <a:gd name="connsiteX2" fmla="*/ 126589 w 166469"/>
                    <a:gd name="connsiteY2" fmla="*/ 6668 h 130081"/>
                    <a:gd name="connsiteX3" fmla="*/ 106778 w 166469"/>
                    <a:gd name="connsiteY3" fmla="*/ 0 h 130081"/>
                    <a:gd name="connsiteX4" fmla="*/ 47437 w 166469"/>
                    <a:gd name="connsiteY4" fmla="*/ 10859 h 130081"/>
                    <a:gd name="connsiteX5" fmla="*/ 383 w 166469"/>
                    <a:gd name="connsiteY5" fmla="*/ 42386 h 130081"/>
                    <a:gd name="connsiteX6" fmla="*/ 5432 w 166469"/>
                    <a:gd name="connsiteY6" fmla="*/ 68009 h 130081"/>
                    <a:gd name="connsiteX7" fmla="*/ 79346 w 166469"/>
                    <a:gd name="connsiteY7" fmla="*/ 128969 h 13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469" h="130081">
                      <a:moveTo>
                        <a:pt x="79346" y="128969"/>
                      </a:moveTo>
                      <a:cubicBezTo>
                        <a:pt x="112112" y="134684"/>
                        <a:pt x="148783" y="118015"/>
                        <a:pt x="161927" y="87439"/>
                      </a:cubicBezTo>
                      <a:cubicBezTo>
                        <a:pt x="175072" y="56864"/>
                        <a:pt x="158594" y="15812"/>
                        <a:pt x="126589" y="6668"/>
                      </a:cubicBezTo>
                      <a:lnTo>
                        <a:pt x="106778" y="0"/>
                      </a:lnTo>
                      <a:cubicBezTo>
                        <a:pt x="89728" y="11144"/>
                        <a:pt x="67725" y="9049"/>
                        <a:pt x="47437" y="10859"/>
                      </a:cubicBezTo>
                      <a:cubicBezTo>
                        <a:pt x="27148" y="12573"/>
                        <a:pt x="3717" y="22288"/>
                        <a:pt x="383" y="42386"/>
                      </a:cubicBezTo>
                      <a:cubicBezTo>
                        <a:pt x="-1045" y="51149"/>
                        <a:pt x="1717" y="60008"/>
                        <a:pt x="5432" y="68009"/>
                      </a:cubicBezTo>
                      <a:cubicBezTo>
                        <a:pt x="19148" y="98298"/>
                        <a:pt x="46675" y="123254"/>
                        <a:pt x="79346" y="128969"/>
                      </a:cubicBezTo>
                      <a:close/>
                    </a:path>
                  </a:pathLst>
                </a:custGeom>
                <a:solidFill>
                  <a:srgbClr val="C2D8AF"/>
                </a:solidFill>
                <a:ln w="9525" cap="flat">
                  <a:noFill/>
                  <a:prstDash val="solid"/>
                  <a:miter/>
                </a:ln>
              </p:spPr>
              <p:txBody>
                <a:bodyPr rtlCol="0" anchor="ctr"/>
                <a:lstStyle/>
                <a:p>
                  <a:endParaRPr lang="zh-CN" altLang="en-US"/>
                </a:p>
              </p:txBody>
            </p:sp>
            <p:sp>
              <p:nvSpPr>
                <p:cNvPr id="330" name="任意多边形: 形状 329">
                  <a:extLst>
                    <a:ext uri="{FF2B5EF4-FFF2-40B4-BE49-F238E27FC236}">
                      <a16:creationId xmlns:a16="http://schemas.microsoft.com/office/drawing/2014/main" id="{094D3D84-2252-AA49-BC87-22FDD7CE0AEB}"/>
                    </a:ext>
                  </a:extLst>
                </p:cNvPr>
                <p:cNvSpPr/>
                <p:nvPr/>
              </p:nvSpPr>
              <p:spPr>
                <a:xfrm>
                  <a:off x="7486171" y="3693033"/>
                  <a:ext cx="166469" cy="130081"/>
                </a:xfrm>
                <a:custGeom>
                  <a:avLst/>
                  <a:gdLst>
                    <a:gd name="connsiteX0" fmla="*/ 79346 w 166469"/>
                    <a:gd name="connsiteY0" fmla="*/ 128969 h 130081"/>
                    <a:gd name="connsiteX1" fmla="*/ 161927 w 166469"/>
                    <a:gd name="connsiteY1" fmla="*/ 87439 h 130081"/>
                    <a:gd name="connsiteX2" fmla="*/ 126589 w 166469"/>
                    <a:gd name="connsiteY2" fmla="*/ 6668 h 130081"/>
                    <a:gd name="connsiteX3" fmla="*/ 106777 w 166469"/>
                    <a:gd name="connsiteY3" fmla="*/ 0 h 130081"/>
                    <a:gd name="connsiteX4" fmla="*/ 47437 w 166469"/>
                    <a:gd name="connsiteY4" fmla="*/ 10858 h 130081"/>
                    <a:gd name="connsiteX5" fmla="*/ 383 w 166469"/>
                    <a:gd name="connsiteY5" fmla="*/ 42386 h 130081"/>
                    <a:gd name="connsiteX6" fmla="*/ 5432 w 166469"/>
                    <a:gd name="connsiteY6" fmla="*/ 68008 h 130081"/>
                    <a:gd name="connsiteX7" fmla="*/ 79346 w 166469"/>
                    <a:gd name="connsiteY7" fmla="*/ 128969 h 13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469" h="130081">
                      <a:moveTo>
                        <a:pt x="79346" y="128969"/>
                      </a:moveTo>
                      <a:cubicBezTo>
                        <a:pt x="112111" y="134683"/>
                        <a:pt x="148783" y="118015"/>
                        <a:pt x="161927" y="87439"/>
                      </a:cubicBezTo>
                      <a:cubicBezTo>
                        <a:pt x="175072" y="56864"/>
                        <a:pt x="158593" y="15812"/>
                        <a:pt x="126589" y="6668"/>
                      </a:cubicBezTo>
                      <a:lnTo>
                        <a:pt x="106777" y="0"/>
                      </a:lnTo>
                      <a:cubicBezTo>
                        <a:pt x="89728" y="11144"/>
                        <a:pt x="67725" y="9049"/>
                        <a:pt x="47437" y="10858"/>
                      </a:cubicBezTo>
                      <a:cubicBezTo>
                        <a:pt x="27148" y="12573"/>
                        <a:pt x="3717" y="22288"/>
                        <a:pt x="383" y="42386"/>
                      </a:cubicBezTo>
                      <a:cubicBezTo>
                        <a:pt x="-1045" y="51149"/>
                        <a:pt x="1717" y="60007"/>
                        <a:pt x="5432" y="68008"/>
                      </a:cubicBezTo>
                      <a:cubicBezTo>
                        <a:pt x="19148" y="98298"/>
                        <a:pt x="46580" y="123254"/>
                        <a:pt x="79346" y="128969"/>
                      </a:cubicBezTo>
                      <a:close/>
                    </a:path>
                  </a:pathLst>
                </a:custGeom>
                <a:solidFill>
                  <a:srgbClr val="C2D8AF"/>
                </a:solidFill>
                <a:ln w="9525" cap="flat">
                  <a:noFill/>
                  <a:prstDash val="solid"/>
                  <a:miter/>
                </a:ln>
              </p:spPr>
              <p:txBody>
                <a:bodyPr rtlCol="0" anchor="ctr"/>
                <a:lstStyle/>
                <a:p>
                  <a:endParaRPr lang="zh-CN" altLang="en-US"/>
                </a:p>
              </p:txBody>
            </p:sp>
            <p:sp>
              <p:nvSpPr>
                <p:cNvPr id="331" name="任意多边形: 形状 330">
                  <a:extLst>
                    <a:ext uri="{FF2B5EF4-FFF2-40B4-BE49-F238E27FC236}">
                      <a16:creationId xmlns:a16="http://schemas.microsoft.com/office/drawing/2014/main" id="{CBD9FE9B-FAAD-AF30-7D35-20E177AD56CF}"/>
                    </a:ext>
                  </a:extLst>
                </p:cNvPr>
                <p:cNvSpPr/>
                <p:nvPr/>
              </p:nvSpPr>
              <p:spPr>
                <a:xfrm>
                  <a:off x="6967877" y="4775332"/>
                  <a:ext cx="157535" cy="138859"/>
                </a:xfrm>
                <a:custGeom>
                  <a:avLst/>
                  <a:gdLst>
                    <a:gd name="connsiteX0" fmla="*/ 55762 w 157535"/>
                    <a:gd name="connsiteY0" fmla="*/ 137281 h 138859"/>
                    <a:gd name="connsiteX1" fmla="*/ 156156 w 157535"/>
                    <a:gd name="connsiteY1" fmla="*/ 78702 h 138859"/>
                    <a:gd name="connsiteX2" fmla="*/ 82241 w 157535"/>
                    <a:gd name="connsiteY2" fmla="*/ 1931 h 138859"/>
                    <a:gd name="connsiteX3" fmla="*/ 65859 w 157535"/>
                    <a:gd name="connsiteY3" fmla="*/ 13647 h 138859"/>
                    <a:gd name="connsiteX4" fmla="*/ 3755 w 157535"/>
                    <a:gd name="connsiteY4" fmla="*/ 52985 h 138859"/>
                    <a:gd name="connsiteX5" fmla="*/ 23853 w 157535"/>
                    <a:gd name="connsiteY5" fmla="*/ 123660 h 138859"/>
                    <a:gd name="connsiteX6" fmla="*/ 55762 w 157535"/>
                    <a:gd name="connsiteY6" fmla="*/ 137281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55762" y="137281"/>
                      </a:moveTo>
                      <a:cubicBezTo>
                        <a:pt x="97863" y="145568"/>
                        <a:pt x="146535" y="120517"/>
                        <a:pt x="156156" y="78702"/>
                      </a:cubicBezTo>
                      <a:cubicBezTo>
                        <a:pt x="165776" y="36888"/>
                        <a:pt x="123389" y="-10166"/>
                        <a:pt x="82241" y="1931"/>
                      </a:cubicBezTo>
                      <a:lnTo>
                        <a:pt x="65859" y="13647"/>
                      </a:lnTo>
                      <a:cubicBezTo>
                        <a:pt x="39665" y="11646"/>
                        <a:pt x="13090" y="28410"/>
                        <a:pt x="3755" y="52985"/>
                      </a:cubicBezTo>
                      <a:cubicBezTo>
                        <a:pt x="-5579" y="77559"/>
                        <a:pt x="2993" y="107754"/>
                        <a:pt x="23853" y="123660"/>
                      </a:cubicBezTo>
                      <a:cubicBezTo>
                        <a:pt x="33188" y="130709"/>
                        <a:pt x="44332" y="135090"/>
                        <a:pt x="55762" y="137281"/>
                      </a:cubicBezTo>
                      <a:close/>
                    </a:path>
                  </a:pathLst>
                </a:custGeom>
                <a:solidFill>
                  <a:srgbClr val="C2D8AF"/>
                </a:solidFill>
                <a:ln w="9525" cap="flat">
                  <a:noFill/>
                  <a:prstDash val="solid"/>
                  <a:miter/>
                </a:ln>
              </p:spPr>
              <p:txBody>
                <a:bodyPr rtlCol="0" anchor="ctr"/>
                <a:lstStyle/>
                <a:p>
                  <a:endParaRPr lang="zh-CN" altLang="en-US"/>
                </a:p>
              </p:txBody>
            </p:sp>
            <p:sp>
              <p:nvSpPr>
                <p:cNvPr id="332" name="任意多边形: 形状 331">
                  <a:extLst>
                    <a:ext uri="{FF2B5EF4-FFF2-40B4-BE49-F238E27FC236}">
                      <a16:creationId xmlns:a16="http://schemas.microsoft.com/office/drawing/2014/main" id="{48B90D2A-FE56-5B9B-8F6F-DFDBBFE48979}"/>
                    </a:ext>
                  </a:extLst>
                </p:cNvPr>
                <p:cNvSpPr/>
                <p:nvPr/>
              </p:nvSpPr>
              <p:spPr>
                <a:xfrm>
                  <a:off x="6126343" y="4368805"/>
                  <a:ext cx="157535" cy="138859"/>
                </a:xfrm>
                <a:custGeom>
                  <a:avLst/>
                  <a:gdLst>
                    <a:gd name="connsiteX0" fmla="*/ 55762 w 157535"/>
                    <a:gd name="connsiteY0" fmla="*/ 137281 h 138859"/>
                    <a:gd name="connsiteX1" fmla="*/ 156155 w 157535"/>
                    <a:gd name="connsiteY1" fmla="*/ 78702 h 138859"/>
                    <a:gd name="connsiteX2" fmla="*/ 82242 w 157535"/>
                    <a:gd name="connsiteY2" fmla="*/ 1931 h 138859"/>
                    <a:gd name="connsiteX3" fmla="*/ 65859 w 157535"/>
                    <a:gd name="connsiteY3" fmla="*/ 13647 h 138859"/>
                    <a:gd name="connsiteX4" fmla="*/ 3755 w 157535"/>
                    <a:gd name="connsiteY4" fmla="*/ 52985 h 138859"/>
                    <a:gd name="connsiteX5" fmla="*/ 23853 w 157535"/>
                    <a:gd name="connsiteY5" fmla="*/ 123660 h 138859"/>
                    <a:gd name="connsiteX6" fmla="*/ 55762 w 157535"/>
                    <a:gd name="connsiteY6" fmla="*/ 137281 h 13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535" h="138859">
                      <a:moveTo>
                        <a:pt x="55762" y="137281"/>
                      </a:moveTo>
                      <a:cubicBezTo>
                        <a:pt x="97862" y="145568"/>
                        <a:pt x="146535" y="120517"/>
                        <a:pt x="156155" y="78702"/>
                      </a:cubicBezTo>
                      <a:cubicBezTo>
                        <a:pt x="165776" y="36888"/>
                        <a:pt x="123390" y="-10166"/>
                        <a:pt x="82242" y="1931"/>
                      </a:cubicBezTo>
                      <a:lnTo>
                        <a:pt x="65859" y="13647"/>
                      </a:lnTo>
                      <a:cubicBezTo>
                        <a:pt x="39665" y="11646"/>
                        <a:pt x="13090" y="28410"/>
                        <a:pt x="3755" y="52985"/>
                      </a:cubicBezTo>
                      <a:cubicBezTo>
                        <a:pt x="-5579" y="77559"/>
                        <a:pt x="2994" y="107754"/>
                        <a:pt x="23853" y="123660"/>
                      </a:cubicBezTo>
                      <a:cubicBezTo>
                        <a:pt x="33093" y="130709"/>
                        <a:pt x="44332" y="135090"/>
                        <a:pt x="55762" y="137281"/>
                      </a:cubicBezTo>
                      <a:close/>
                    </a:path>
                  </a:pathLst>
                </a:custGeom>
                <a:solidFill>
                  <a:srgbClr val="C2D8AF"/>
                </a:solidFill>
                <a:ln w="9525" cap="flat">
                  <a:noFill/>
                  <a:prstDash val="solid"/>
                  <a:miter/>
                </a:ln>
              </p:spPr>
              <p:txBody>
                <a:bodyPr rtlCol="0" anchor="ctr"/>
                <a:lstStyle/>
                <a:p>
                  <a:endParaRPr lang="zh-CN" altLang="en-US"/>
                </a:p>
              </p:txBody>
            </p:sp>
          </p:grpSp>
        </p:grpSp>
      </p:grpSp>
      <p:grpSp>
        <p:nvGrpSpPr>
          <p:cNvPr id="335" name="组合 334">
            <a:extLst>
              <a:ext uri="{FF2B5EF4-FFF2-40B4-BE49-F238E27FC236}">
                <a16:creationId xmlns:a16="http://schemas.microsoft.com/office/drawing/2014/main" id="{445E55C5-F572-FDF7-B574-9C64D764348D}"/>
              </a:ext>
            </a:extLst>
          </p:cNvPr>
          <p:cNvGrpSpPr/>
          <p:nvPr/>
        </p:nvGrpSpPr>
        <p:grpSpPr>
          <a:xfrm>
            <a:off x="-118920" y="4752945"/>
            <a:ext cx="4438781" cy="2158788"/>
            <a:chOff x="-118920" y="4627954"/>
            <a:chExt cx="4695780" cy="2283779"/>
          </a:xfrm>
        </p:grpSpPr>
        <p:sp>
          <p:nvSpPr>
            <p:cNvPr id="239" name="任意多边形: 形状 238">
              <a:extLst>
                <a:ext uri="{FF2B5EF4-FFF2-40B4-BE49-F238E27FC236}">
                  <a16:creationId xmlns:a16="http://schemas.microsoft.com/office/drawing/2014/main" id="{2F304AAA-0D93-8B96-125B-C34F8B9CFFC7}"/>
                </a:ext>
              </a:extLst>
            </p:cNvPr>
            <p:cNvSpPr/>
            <p:nvPr/>
          </p:nvSpPr>
          <p:spPr>
            <a:xfrm>
              <a:off x="-13043" y="5644124"/>
              <a:ext cx="2374015" cy="1217989"/>
            </a:xfrm>
            <a:custGeom>
              <a:avLst/>
              <a:gdLst>
                <a:gd name="connsiteX0" fmla="*/ 1281875 w 1589353"/>
                <a:gd name="connsiteY0" fmla="*/ 184578 h 815418"/>
                <a:gd name="connsiteX1" fmla="*/ 528257 w 1589353"/>
                <a:gd name="connsiteY1" fmla="*/ 13985 h 815418"/>
                <a:gd name="connsiteX2" fmla="*/ 0 w 1589353"/>
                <a:gd name="connsiteY2" fmla="*/ 229631 h 815418"/>
                <a:gd name="connsiteX3" fmla="*/ 0 w 1589353"/>
                <a:gd name="connsiteY3" fmla="*/ 815418 h 815418"/>
                <a:gd name="connsiteX4" fmla="*/ 1587913 w 1589353"/>
                <a:gd name="connsiteY4" fmla="*/ 815418 h 815418"/>
                <a:gd name="connsiteX5" fmla="*/ 1589341 w 1589353"/>
                <a:gd name="connsiteY5" fmla="*/ 779223 h 815418"/>
                <a:gd name="connsiteX6" fmla="*/ 1281875 w 1589353"/>
                <a:gd name="connsiteY6" fmla="*/ 184578 h 815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9353" h="815418">
                  <a:moveTo>
                    <a:pt x="1281875" y="184578"/>
                  </a:moveTo>
                  <a:cubicBezTo>
                    <a:pt x="1070801" y="24748"/>
                    <a:pt x="789527" y="-28402"/>
                    <a:pt x="528257" y="13985"/>
                  </a:cubicBezTo>
                  <a:cubicBezTo>
                    <a:pt x="338900" y="44750"/>
                    <a:pt x="159925" y="122665"/>
                    <a:pt x="0" y="229631"/>
                  </a:cubicBezTo>
                  <a:lnTo>
                    <a:pt x="0" y="815418"/>
                  </a:lnTo>
                  <a:lnTo>
                    <a:pt x="1587913" y="815418"/>
                  </a:lnTo>
                  <a:cubicBezTo>
                    <a:pt x="1588770" y="803322"/>
                    <a:pt x="1589246" y="791320"/>
                    <a:pt x="1589341" y="779223"/>
                  </a:cubicBezTo>
                  <a:cubicBezTo>
                    <a:pt x="1590770" y="547861"/>
                    <a:pt x="1466279" y="324309"/>
                    <a:pt x="1281875" y="184578"/>
                  </a:cubicBezTo>
                  <a:close/>
                </a:path>
              </a:pathLst>
            </a:custGeom>
            <a:solidFill>
              <a:srgbClr val="F79087"/>
            </a:solidFill>
            <a:ln w="9525" cap="flat">
              <a:noFill/>
              <a:prstDash val="solid"/>
              <a:miter/>
            </a:ln>
          </p:spPr>
          <p:txBody>
            <a:bodyPr rtlCol="0" anchor="ctr"/>
            <a:lstStyle/>
            <a:p>
              <a:endParaRPr lang="zh-CN" altLang="en-US"/>
            </a:p>
          </p:txBody>
        </p:sp>
        <p:sp>
          <p:nvSpPr>
            <p:cNvPr id="333" name="任意多边形: 形状 332">
              <a:extLst>
                <a:ext uri="{FF2B5EF4-FFF2-40B4-BE49-F238E27FC236}">
                  <a16:creationId xmlns:a16="http://schemas.microsoft.com/office/drawing/2014/main" id="{0F0481DF-3C5B-176B-ECF6-019B8E6EA7E8}"/>
                </a:ext>
              </a:extLst>
            </p:cNvPr>
            <p:cNvSpPr/>
            <p:nvPr/>
          </p:nvSpPr>
          <p:spPr>
            <a:xfrm>
              <a:off x="-118920" y="4627954"/>
              <a:ext cx="4695780" cy="2283779"/>
            </a:xfrm>
            <a:custGeom>
              <a:avLst/>
              <a:gdLst>
                <a:gd name="connsiteX0" fmla="*/ 3096863 w 3143726"/>
                <a:gd name="connsiteY0" fmla="*/ 1528942 h 1528942"/>
                <a:gd name="connsiteX1" fmla="*/ 2352485 w 3143726"/>
                <a:gd name="connsiteY1" fmla="*/ 446426 h 1528942"/>
                <a:gd name="connsiteX2" fmla="*/ 897922 w 3143726"/>
                <a:gd name="connsiteY2" fmla="*/ 49138 h 1528942"/>
                <a:gd name="connsiteX3" fmla="*/ 10668 w 3143726"/>
                <a:gd name="connsiteY3" fmla="*/ 189441 h 1528942"/>
                <a:gd name="connsiteX4" fmla="*/ 0 w 3143726"/>
                <a:gd name="connsiteY4" fmla="*/ 143055 h 1528942"/>
                <a:gd name="connsiteX5" fmla="*/ 896207 w 3143726"/>
                <a:gd name="connsiteY5" fmla="*/ 1608 h 1528942"/>
                <a:gd name="connsiteX6" fmla="*/ 2379059 w 3143726"/>
                <a:gd name="connsiteY6" fmla="*/ 406992 h 1528942"/>
                <a:gd name="connsiteX7" fmla="*/ 3143726 w 3143726"/>
                <a:gd name="connsiteY7" fmla="*/ 1520846 h 1528942"/>
                <a:gd name="connsiteX8" fmla="*/ 3096863 w 3143726"/>
                <a:gd name="connsiteY8" fmla="*/ 1528942 h 152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43726" h="1528942">
                  <a:moveTo>
                    <a:pt x="3096863" y="1528942"/>
                  </a:moveTo>
                  <a:cubicBezTo>
                    <a:pt x="3024378" y="1111175"/>
                    <a:pt x="2753106" y="716650"/>
                    <a:pt x="2352485" y="446426"/>
                  </a:cubicBezTo>
                  <a:cubicBezTo>
                    <a:pt x="1950625" y="175344"/>
                    <a:pt x="1420463" y="30564"/>
                    <a:pt x="897922" y="49138"/>
                  </a:cubicBezTo>
                  <a:cubicBezTo>
                    <a:pt x="592169" y="59997"/>
                    <a:pt x="291941" y="124385"/>
                    <a:pt x="10668" y="189441"/>
                  </a:cubicBezTo>
                  <a:lnTo>
                    <a:pt x="0" y="143055"/>
                  </a:lnTo>
                  <a:cubicBezTo>
                    <a:pt x="283559" y="77522"/>
                    <a:pt x="586264" y="12562"/>
                    <a:pt x="896207" y="1608"/>
                  </a:cubicBezTo>
                  <a:cubicBezTo>
                    <a:pt x="1428464" y="-17251"/>
                    <a:pt x="1969008" y="130481"/>
                    <a:pt x="2379059" y="406992"/>
                  </a:cubicBezTo>
                  <a:cubicBezTo>
                    <a:pt x="2790349" y="684360"/>
                    <a:pt x="3069050" y="1090411"/>
                    <a:pt x="3143726" y="1520846"/>
                  </a:cubicBezTo>
                  <a:lnTo>
                    <a:pt x="3096863" y="1528942"/>
                  </a:lnTo>
                  <a:close/>
                </a:path>
              </a:pathLst>
            </a:custGeom>
            <a:solidFill>
              <a:srgbClr val="6D332B">
                <a:alpha val="7000"/>
              </a:srgbClr>
            </a:solidFill>
            <a:ln w="9525" cap="flat">
              <a:noFill/>
              <a:prstDash val="solid"/>
              <a:miter/>
            </a:ln>
          </p:spPr>
          <p:txBody>
            <a:bodyPr rtlCol="0" anchor="ctr"/>
            <a:lstStyle/>
            <a:p>
              <a:endParaRPr lang="zh-CN" altLang="en-US"/>
            </a:p>
          </p:txBody>
        </p:sp>
      </p:grpSp>
      <p:grpSp>
        <p:nvGrpSpPr>
          <p:cNvPr id="229" name="组合 228">
            <a:extLst>
              <a:ext uri="{FF2B5EF4-FFF2-40B4-BE49-F238E27FC236}">
                <a16:creationId xmlns:a16="http://schemas.microsoft.com/office/drawing/2014/main" id="{C9E375BE-8AE7-2173-FA16-3E3B0F095CB1}"/>
              </a:ext>
            </a:extLst>
          </p:cNvPr>
          <p:cNvGrpSpPr/>
          <p:nvPr/>
        </p:nvGrpSpPr>
        <p:grpSpPr>
          <a:xfrm>
            <a:off x="3939028" y="4707961"/>
            <a:ext cx="4313944" cy="315056"/>
            <a:chOff x="1253246" y="4118390"/>
            <a:chExt cx="4313944" cy="315056"/>
          </a:xfrm>
        </p:grpSpPr>
        <p:sp>
          <p:nvSpPr>
            <p:cNvPr id="230" name="文本框 229">
              <a:extLst>
                <a:ext uri="{FF2B5EF4-FFF2-40B4-BE49-F238E27FC236}">
                  <a16:creationId xmlns:a16="http://schemas.microsoft.com/office/drawing/2014/main" id="{3EA5EE6F-3CEC-C7FE-A0BA-9EAA92528219}"/>
                </a:ext>
              </a:extLst>
            </p:cNvPr>
            <p:cNvSpPr txBox="1"/>
            <p:nvPr/>
          </p:nvSpPr>
          <p:spPr>
            <a:xfrm>
              <a:off x="1561022" y="4125669"/>
              <a:ext cx="2027128" cy="307777"/>
            </a:xfrm>
            <a:prstGeom prst="rect">
              <a:avLst/>
            </a:prstGeom>
            <a:noFill/>
          </p:spPr>
          <p:txBody>
            <a:bodyPr wrap="square" rtlCol="0">
              <a:spAutoFit/>
            </a:bodyPr>
            <a:lstStyle>
              <a:defPPr>
                <a:defRPr lang="zh-CN"/>
              </a:defPPr>
              <a:lvl1pPr>
                <a:defRPr sz="1000" b="1">
                  <a:solidFill>
                    <a:schemeClr val="tx1">
                      <a:lumMod val="65000"/>
                      <a:lumOff val="3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defRPr>
              </a:lvl1pPr>
            </a:lstStyle>
            <a:p>
              <a:r>
                <a:rPr lang="en-US" altLang="zh-CN" sz="1400" dirty="0">
                  <a:solidFill>
                    <a:schemeClr val="tx1"/>
                  </a:solidFill>
                  <a:latin typeface="+mn-lt"/>
                  <a:ea typeface="+mn-ea"/>
                  <a:cs typeface="+mn-ea"/>
                  <a:sym typeface="+mn-lt"/>
                </a:rPr>
                <a:t>Presented</a:t>
              </a:r>
              <a:r>
                <a:rPr lang="zh-CN" altLang="en-US" sz="1400" dirty="0">
                  <a:solidFill>
                    <a:schemeClr val="tx1"/>
                  </a:solidFill>
                  <a:latin typeface="+mn-lt"/>
                  <a:ea typeface="+mn-ea"/>
                  <a:cs typeface="+mn-ea"/>
                  <a:sym typeface="+mn-lt"/>
                </a:rPr>
                <a:t> </a:t>
              </a:r>
              <a:r>
                <a:rPr lang="en-US" altLang="zh-CN" sz="1400" dirty="0">
                  <a:solidFill>
                    <a:schemeClr val="tx1"/>
                  </a:solidFill>
                  <a:latin typeface="+mn-lt"/>
                  <a:ea typeface="+mn-ea"/>
                  <a:cs typeface="+mn-ea"/>
                  <a:sym typeface="+mn-lt"/>
                </a:rPr>
                <a:t>by</a:t>
              </a:r>
              <a:r>
                <a:rPr lang="zh-CN" altLang="en-US" sz="1400" dirty="0">
                  <a:solidFill>
                    <a:schemeClr val="tx1"/>
                  </a:solidFill>
                  <a:latin typeface="+mn-lt"/>
                  <a:ea typeface="+mn-ea"/>
                  <a:cs typeface="+mn-ea"/>
                  <a:sym typeface="+mn-lt"/>
                </a:rPr>
                <a:t>：张晟杰</a:t>
              </a:r>
            </a:p>
          </p:txBody>
        </p:sp>
        <p:sp>
          <p:nvSpPr>
            <p:cNvPr id="231" name="iconfont-10019-4889788">
              <a:extLst>
                <a:ext uri="{FF2B5EF4-FFF2-40B4-BE49-F238E27FC236}">
                  <a16:creationId xmlns:a16="http://schemas.microsoft.com/office/drawing/2014/main" id="{FCE4BCBD-6420-4AB3-B83F-E12921D22958}"/>
                </a:ext>
              </a:extLst>
            </p:cNvPr>
            <p:cNvSpPr/>
            <p:nvPr/>
          </p:nvSpPr>
          <p:spPr>
            <a:xfrm>
              <a:off x="1253246" y="4118392"/>
              <a:ext cx="307776" cy="307776"/>
            </a:xfrm>
            <a:custGeom>
              <a:avLst/>
              <a:gdLst>
                <a:gd name="T0" fmla="*/ 6383 w 12767"/>
                <a:gd name="T1" fmla="*/ 0 h 12767"/>
                <a:gd name="T2" fmla="*/ 0 w 12767"/>
                <a:gd name="T3" fmla="*/ 6383 h 12767"/>
                <a:gd name="T4" fmla="*/ 6383 w 12767"/>
                <a:gd name="T5" fmla="*/ 12767 h 12767"/>
                <a:gd name="T6" fmla="*/ 12767 w 12767"/>
                <a:gd name="T7" fmla="*/ 6383 h 12767"/>
                <a:gd name="T8" fmla="*/ 6383 w 12767"/>
                <a:gd name="T9" fmla="*/ 0 h 12767"/>
                <a:gd name="T10" fmla="*/ 6383 w 12767"/>
                <a:gd name="T11" fmla="*/ 870 h 12767"/>
                <a:gd name="T12" fmla="*/ 11897 w 12767"/>
                <a:gd name="T13" fmla="*/ 6383 h 12767"/>
                <a:gd name="T14" fmla="*/ 11032 w 12767"/>
                <a:gd name="T15" fmla="*/ 9349 h 12767"/>
                <a:gd name="T16" fmla="*/ 7524 w 12767"/>
                <a:gd name="T17" fmla="*/ 7451 h 12767"/>
                <a:gd name="T18" fmla="*/ 9004 w 12767"/>
                <a:gd name="T19" fmla="*/ 5101 h 12767"/>
                <a:gd name="T20" fmla="*/ 6393 w 12767"/>
                <a:gd name="T21" fmla="*/ 2489 h 12767"/>
                <a:gd name="T22" fmla="*/ 3781 w 12767"/>
                <a:gd name="T23" fmla="*/ 5101 h 12767"/>
                <a:gd name="T24" fmla="*/ 5261 w 12767"/>
                <a:gd name="T25" fmla="*/ 7451 h 12767"/>
                <a:gd name="T26" fmla="*/ 1743 w 12767"/>
                <a:gd name="T27" fmla="*/ 9361 h 12767"/>
                <a:gd name="T28" fmla="*/ 870 w 12767"/>
                <a:gd name="T29" fmla="*/ 6383 h 12767"/>
                <a:gd name="T30" fmla="*/ 6383 w 12767"/>
                <a:gd name="T31" fmla="*/ 870 h 1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767" h="12767">
                  <a:moveTo>
                    <a:pt x="6383" y="0"/>
                  </a:moveTo>
                  <a:cubicBezTo>
                    <a:pt x="2858" y="0"/>
                    <a:pt x="0" y="2858"/>
                    <a:pt x="0" y="6383"/>
                  </a:cubicBezTo>
                  <a:cubicBezTo>
                    <a:pt x="0" y="9909"/>
                    <a:pt x="2858" y="12767"/>
                    <a:pt x="6383" y="12767"/>
                  </a:cubicBezTo>
                  <a:cubicBezTo>
                    <a:pt x="9909" y="12767"/>
                    <a:pt x="12767" y="9909"/>
                    <a:pt x="12767" y="6383"/>
                  </a:cubicBezTo>
                  <a:cubicBezTo>
                    <a:pt x="12767" y="2858"/>
                    <a:pt x="9909" y="0"/>
                    <a:pt x="6383" y="0"/>
                  </a:cubicBezTo>
                  <a:close/>
                  <a:moveTo>
                    <a:pt x="6383" y="870"/>
                  </a:moveTo>
                  <a:cubicBezTo>
                    <a:pt x="9428" y="870"/>
                    <a:pt x="11897" y="3339"/>
                    <a:pt x="11897" y="6383"/>
                  </a:cubicBezTo>
                  <a:cubicBezTo>
                    <a:pt x="11897" y="7475"/>
                    <a:pt x="11579" y="8493"/>
                    <a:pt x="11032" y="9349"/>
                  </a:cubicBezTo>
                  <a:cubicBezTo>
                    <a:pt x="10114" y="8379"/>
                    <a:pt x="8895" y="7697"/>
                    <a:pt x="7524" y="7451"/>
                  </a:cubicBezTo>
                  <a:cubicBezTo>
                    <a:pt x="8399" y="7030"/>
                    <a:pt x="9004" y="6137"/>
                    <a:pt x="9004" y="5101"/>
                  </a:cubicBezTo>
                  <a:cubicBezTo>
                    <a:pt x="9004" y="3658"/>
                    <a:pt x="7835" y="2489"/>
                    <a:pt x="6393" y="2489"/>
                  </a:cubicBezTo>
                  <a:cubicBezTo>
                    <a:pt x="4950" y="2489"/>
                    <a:pt x="3781" y="3658"/>
                    <a:pt x="3781" y="5101"/>
                  </a:cubicBezTo>
                  <a:cubicBezTo>
                    <a:pt x="3781" y="6137"/>
                    <a:pt x="4386" y="7030"/>
                    <a:pt x="5261" y="7451"/>
                  </a:cubicBezTo>
                  <a:cubicBezTo>
                    <a:pt x="3885" y="7698"/>
                    <a:pt x="2662" y="8385"/>
                    <a:pt x="1743" y="9361"/>
                  </a:cubicBezTo>
                  <a:cubicBezTo>
                    <a:pt x="1190" y="8502"/>
                    <a:pt x="870" y="7480"/>
                    <a:pt x="870" y="6383"/>
                  </a:cubicBezTo>
                  <a:cubicBezTo>
                    <a:pt x="870" y="3339"/>
                    <a:pt x="3339" y="870"/>
                    <a:pt x="6383" y="870"/>
                  </a:cubicBezTo>
                  <a:close/>
                </a:path>
              </a:pathLst>
            </a:custGeom>
            <a:solidFill>
              <a:srgbClr val="F79087"/>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ym typeface="+mn-lt"/>
              </a:endParaRPr>
            </a:p>
          </p:txBody>
        </p:sp>
        <p:sp>
          <p:nvSpPr>
            <p:cNvPr id="232" name="文本框 231">
              <a:extLst>
                <a:ext uri="{FF2B5EF4-FFF2-40B4-BE49-F238E27FC236}">
                  <a16:creationId xmlns:a16="http://schemas.microsoft.com/office/drawing/2014/main" id="{D6F70C6B-AAD4-C281-BE15-D0230194D1D0}"/>
                </a:ext>
              </a:extLst>
            </p:cNvPr>
            <p:cNvSpPr txBox="1"/>
            <p:nvPr/>
          </p:nvSpPr>
          <p:spPr>
            <a:xfrm>
              <a:off x="3898985" y="4118390"/>
              <a:ext cx="1668205" cy="307777"/>
            </a:xfrm>
            <a:prstGeom prst="rect">
              <a:avLst/>
            </a:prstGeom>
            <a:noFill/>
          </p:spPr>
          <p:txBody>
            <a:bodyPr wrap="square" rtlCol="0">
              <a:spAutoFit/>
            </a:bodyPr>
            <a:lstStyle>
              <a:defPPr>
                <a:defRPr lang="zh-CN"/>
              </a:defPPr>
              <a:lvl1pPr>
                <a:defRPr sz="1000" b="1">
                  <a:solidFill>
                    <a:schemeClr val="bg1"/>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defRPr>
              </a:lvl1pPr>
            </a:lstStyle>
            <a:p>
              <a:r>
                <a:rPr lang="en-US" altLang="zh-CN" sz="1400" dirty="0">
                  <a:solidFill>
                    <a:schemeClr val="tx1"/>
                  </a:solidFill>
                  <a:latin typeface="+mn-lt"/>
                  <a:ea typeface="+mn-ea"/>
                  <a:cs typeface="+mn-ea"/>
                  <a:sym typeface="+mn-lt"/>
                </a:rPr>
                <a:t>Date</a:t>
              </a:r>
              <a:r>
                <a:rPr lang="zh-CN" altLang="en-US" sz="1400" dirty="0">
                  <a:solidFill>
                    <a:schemeClr val="tx1"/>
                  </a:solidFill>
                  <a:latin typeface="+mn-lt"/>
                  <a:ea typeface="+mn-ea"/>
                  <a:cs typeface="+mn-ea"/>
                  <a:sym typeface="+mn-lt"/>
                </a:rPr>
                <a:t>：</a:t>
              </a:r>
              <a:r>
                <a:rPr lang="en-US" altLang="zh-CN" sz="1400" dirty="0">
                  <a:solidFill>
                    <a:schemeClr val="tx1"/>
                  </a:solidFill>
                  <a:latin typeface="+mn-lt"/>
                  <a:ea typeface="+mn-ea"/>
                  <a:cs typeface="+mn-ea"/>
                  <a:sym typeface="+mn-lt"/>
                </a:rPr>
                <a:t>2024.09.25</a:t>
              </a:r>
              <a:endParaRPr lang="zh-CN" altLang="en-US" sz="1400" dirty="0">
                <a:solidFill>
                  <a:schemeClr val="tx1"/>
                </a:solidFill>
                <a:latin typeface="+mn-lt"/>
                <a:ea typeface="+mn-ea"/>
                <a:cs typeface="+mn-ea"/>
                <a:sym typeface="+mn-lt"/>
              </a:endParaRPr>
            </a:p>
          </p:txBody>
        </p:sp>
        <p:sp>
          <p:nvSpPr>
            <p:cNvPr id="233" name="iconfont-11899-5651509">
              <a:extLst>
                <a:ext uri="{FF2B5EF4-FFF2-40B4-BE49-F238E27FC236}">
                  <a16:creationId xmlns:a16="http://schemas.microsoft.com/office/drawing/2014/main" id="{64A6AAF0-E1AF-4CFE-271A-DF4315717349}"/>
                </a:ext>
              </a:extLst>
            </p:cNvPr>
            <p:cNvSpPr/>
            <p:nvPr/>
          </p:nvSpPr>
          <p:spPr>
            <a:xfrm>
              <a:off x="3588150" y="4118394"/>
              <a:ext cx="307836" cy="307774"/>
            </a:xfrm>
            <a:custGeom>
              <a:avLst/>
              <a:gdLst>
                <a:gd name="T0" fmla="*/ 5872 w 10378"/>
                <a:gd name="T1" fmla="*/ 5277 h 10377"/>
                <a:gd name="T2" fmla="*/ 5872 w 10378"/>
                <a:gd name="T3" fmla="*/ 2783 h 10377"/>
                <a:gd name="T4" fmla="*/ 5223 w 10378"/>
                <a:gd name="T5" fmla="*/ 2135 h 10377"/>
                <a:gd name="T6" fmla="*/ 4574 w 10378"/>
                <a:gd name="T7" fmla="*/ 2783 h 10377"/>
                <a:gd name="T8" fmla="*/ 4574 w 10378"/>
                <a:gd name="T9" fmla="*/ 6026 h 10377"/>
                <a:gd name="T10" fmla="*/ 7383 w 10378"/>
                <a:gd name="T11" fmla="*/ 7647 h 10377"/>
                <a:gd name="T12" fmla="*/ 8267 w 10378"/>
                <a:gd name="T13" fmla="*/ 7403 h 10377"/>
                <a:gd name="T14" fmla="*/ 8031 w 10378"/>
                <a:gd name="T15" fmla="*/ 6523 h 10377"/>
                <a:gd name="T16" fmla="*/ 5872 w 10378"/>
                <a:gd name="T17" fmla="*/ 5277 h 10377"/>
                <a:gd name="T18" fmla="*/ 5189 w 10378"/>
                <a:gd name="T19" fmla="*/ 10377 h 10377"/>
                <a:gd name="T20" fmla="*/ 0 w 10378"/>
                <a:gd name="T21" fmla="*/ 5188 h 10377"/>
                <a:gd name="T22" fmla="*/ 5189 w 10378"/>
                <a:gd name="T23" fmla="*/ 0 h 10377"/>
                <a:gd name="T24" fmla="*/ 10378 w 10378"/>
                <a:gd name="T25" fmla="*/ 5188 h 10377"/>
                <a:gd name="T26" fmla="*/ 5189 w 10378"/>
                <a:gd name="T27" fmla="*/ 10377 h 10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78" h="10377">
                  <a:moveTo>
                    <a:pt x="5872" y="5277"/>
                  </a:moveTo>
                  <a:lnTo>
                    <a:pt x="5872" y="2783"/>
                  </a:lnTo>
                  <a:cubicBezTo>
                    <a:pt x="5872" y="2425"/>
                    <a:pt x="5582" y="2135"/>
                    <a:pt x="5223" y="2135"/>
                  </a:cubicBezTo>
                  <a:cubicBezTo>
                    <a:pt x="4864" y="2135"/>
                    <a:pt x="4574" y="2425"/>
                    <a:pt x="4574" y="2783"/>
                  </a:cubicBezTo>
                  <a:lnTo>
                    <a:pt x="4574" y="6026"/>
                  </a:lnTo>
                  <a:lnTo>
                    <a:pt x="7383" y="7647"/>
                  </a:lnTo>
                  <a:cubicBezTo>
                    <a:pt x="7694" y="7825"/>
                    <a:pt x="8091" y="7716"/>
                    <a:pt x="8267" y="7403"/>
                  </a:cubicBezTo>
                  <a:cubicBezTo>
                    <a:pt x="8442" y="7095"/>
                    <a:pt x="8337" y="6703"/>
                    <a:pt x="8031" y="6523"/>
                  </a:cubicBezTo>
                  <a:lnTo>
                    <a:pt x="5872" y="5277"/>
                  </a:lnTo>
                  <a:close/>
                  <a:moveTo>
                    <a:pt x="5189" y="10377"/>
                  </a:moveTo>
                  <a:cubicBezTo>
                    <a:pt x="2324" y="10377"/>
                    <a:pt x="0" y="8054"/>
                    <a:pt x="0" y="5188"/>
                  </a:cubicBezTo>
                  <a:cubicBezTo>
                    <a:pt x="0" y="2322"/>
                    <a:pt x="2324" y="0"/>
                    <a:pt x="5189" y="0"/>
                  </a:cubicBezTo>
                  <a:cubicBezTo>
                    <a:pt x="8054" y="0"/>
                    <a:pt x="10378" y="2322"/>
                    <a:pt x="10378" y="5188"/>
                  </a:cubicBezTo>
                  <a:cubicBezTo>
                    <a:pt x="10378" y="8054"/>
                    <a:pt x="8056" y="10377"/>
                    <a:pt x="5189" y="10377"/>
                  </a:cubicBezTo>
                  <a:close/>
                </a:path>
              </a:pathLst>
            </a:custGeom>
            <a:solidFill>
              <a:srgbClr val="F79087"/>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ym typeface="+mn-lt"/>
              </a:endParaRPr>
            </a:p>
          </p:txBody>
        </p:sp>
      </p:grpSp>
      <p:sp>
        <p:nvSpPr>
          <p:cNvPr id="403" name="任意多边形: 形状 402">
            <a:extLst>
              <a:ext uri="{FF2B5EF4-FFF2-40B4-BE49-F238E27FC236}">
                <a16:creationId xmlns:a16="http://schemas.microsoft.com/office/drawing/2014/main" id="{B1346575-6841-8331-6EE1-9AB7FAF1CE28}"/>
              </a:ext>
            </a:extLst>
          </p:cNvPr>
          <p:cNvSpPr/>
          <p:nvPr/>
        </p:nvSpPr>
        <p:spPr>
          <a:xfrm>
            <a:off x="11374686" y="0"/>
            <a:ext cx="817314" cy="962976"/>
          </a:xfrm>
          <a:custGeom>
            <a:avLst/>
            <a:gdLst>
              <a:gd name="connsiteX0" fmla="*/ 0 w 817314"/>
              <a:gd name="connsiteY0" fmla="*/ 0 h 962976"/>
              <a:gd name="connsiteX1" fmla="*/ 47503 w 817314"/>
              <a:gd name="connsiteY1" fmla="*/ 0 h 962976"/>
              <a:gd name="connsiteX2" fmla="*/ 49630 w 817314"/>
              <a:gd name="connsiteY2" fmla="*/ 49122 h 962976"/>
              <a:gd name="connsiteX3" fmla="*/ 396575 w 817314"/>
              <a:gd name="connsiteY3" fmla="*/ 662886 h 962976"/>
              <a:gd name="connsiteX4" fmla="*/ 707986 w 817314"/>
              <a:gd name="connsiteY4" fmla="*/ 864027 h 962976"/>
              <a:gd name="connsiteX5" fmla="*/ 817314 w 817314"/>
              <a:gd name="connsiteY5" fmla="*/ 911770 h 962976"/>
              <a:gd name="connsiteX6" fmla="*/ 817314 w 817314"/>
              <a:gd name="connsiteY6" fmla="*/ 962976 h 962976"/>
              <a:gd name="connsiteX7" fmla="*/ 809330 w 817314"/>
              <a:gd name="connsiteY7" fmla="*/ 960161 h 962976"/>
              <a:gd name="connsiteX8" fmla="*/ 365619 w 817314"/>
              <a:gd name="connsiteY8" fmla="*/ 698986 h 962976"/>
              <a:gd name="connsiteX9" fmla="*/ 2199 w 817314"/>
              <a:gd name="connsiteY9" fmla="*/ 52686 h 962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7314" h="962976">
                <a:moveTo>
                  <a:pt x="0" y="0"/>
                </a:moveTo>
                <a:lnTo>
                  <a:pt x="47503" y="0"/>
                </a:lnTo>
                <a:lnTo>
                  <a:pt x="49630" y="49122"/>
                </a:lnTo>
                <a:cubicBezTo>
                  <a:pt x="75535" y="270426"/>
                  <a:pt x="198337" y="492508"/>
                  <a:pt x="396575" y="662886"/>
                </a:cubicBezTo>
                <a:cubicBezTo>
                  <a:pt x="486658" y="740289"/>
                  <a:pt x="591582" y="807779"/>
                  <a:pt x="707986" y="864027"/>
                </a:cubicBezTo>
                <a:lnTo>
                  <a:pt x="817314" y="911770"/>
                </a:lnTo>
                <a:lnTo>
                  <a:pt x="817314" y="962976"/>
                </a:lnTo>
                <a:lnTo>
                  <a:pt x="809330" y="960161"/>
                </a:lnTo>
                <a:cubicBezTo>
                  <a:pt x="639987" y="893463"/>
                  <a:pt x="489349" y="805333"/>
                  <a:pt x="365619" y="698986"/>
                </a:cubicBezTo>
                <a:cubicBezTo>
                  <a:pt x="157736" y="520320"/>
                  <a:pt x="29095" y="286416"/>
                  <a:pt x="2199" y="52686"/>
                </a:cubicBezTo>
                <a:close/>
              </a:path>
            </a:pathLst>
          </a:custGeom>
          <a:solidFill>
            <a:srgbClr val="F79087"/>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grpSp>
        <p:nvGrpSpPr>
          <p:cNvPr id="498" name="组合 497">
            <a:extLst>
              <a:ext uri="{FF2B5EF4-FFF2-40B4-BE49-F238E27FC236}">
                <a16:creationId xmlns:a16="http://schemas.microsoft.com/office/drawing/2014/main" id="{C19A456E-66B7-8E73-CCB3-3309D1B1261A}"/>
              </a:ext>
            </a:extLst>
          </p:cNvPr>
          <p:cNvGrpSpPr/>
          <p:nvPr/>
        </p:nvGrpSpPr>
        <p:grpSpPr>
          <a:xfrm>
            <a:off x="9827517" y="5893134"/>
            <a:ext cx="1831235" cy="595551"/>
            <a:chOff x="10173099" y="6057634"/>
            <a:chExt cx="1831235" cy="595551"/>
          </a:xfrm>
          <a:solidFill>
            <a:schemeClr val="tx1">
              <a:lumMod val="95000"/>
              <a:lumOff val="5000"/>
              <a:alpha val="5000"/>
            </a:schemeClr>
          </a:solidFill>
        </p:grpSpPr>
        <p:sp>
          <p:nvSpPr>
            <p:cNvPr id="421" name="任意多边形: 形状 420">
              <a:extLst>
                <a:ext uri="{FF2B5EF4-FFF2-40B4-BE49-F238E27FC236}">
                  <a16:creationId xmlns:a16="http://schemas.microsoft.com/office/drawing/2014/main" id="{1CD66A32-E2FD-1932-D8C4-33A49679AC1E}"/>
                </a:ext>
              </a:extLst>
            </p:cNvPr>
            <p:cNvSpPr/>
            <p:nvPr/>
          </p:nvSpPr>
          <p:spPr>
            <a:xfrm>
              <a:off x="10173099"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2" name="任意多边形: 形状 421">
              <a:extLst>
                <a:ext uri="{FF2B5EF4-FFF2-40B4-BE49-F238E27FC236}">
                  <a16:creationId xmlns:a16="http://schemas.microsoft.com/office/drawing/2014/main" id="{5AD0012E-CB7F-3272-651E-E2E0105C6CC7}"/>
                </a:ext>
              </a:extLst>
            </p:cNvPr>
            <p:cNvSpPr/>
            <p:nvPr/>
          </p:nvSpPr>
          <p:spPr>
            <a:xfrm>
              <a:off x="10345977"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3" name="任意多边形: 形状 422">
              <a:extLst>
                <a:ext uri="{FF2B5EF4-FFF2-40B4-BE49-F238E27FC236}">
                  <a16:creationId xmlns:a16="http://schemas.microsoft.com/office/drawing/2014/main" id="{CC9E89A4-CAD7-E30D-A693-6BCC41013667}"/>
                </a:ext>
              </a:extLst>
            </p:cNvPr>
            <p:cNvSpPr/>
            <p:nvPr/>
          </p:nvSpPr>
          <p:spPr>
            <a:xfrm>
              <a:off x="10525259"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4" name="任意多边形: 形状 423">
              <a:extLst>
                <a:ext uri="{FF2B5EF4-FFF2-40B4-BE49-F238E27FC236}">
                  <a16:creationId xmlns:a16="http://schemas.microsoft.com/office/drawing/2014/main" id="{4D899FC5-75CA-F07B-025F-DC127AE802DE}"/>
                </a:ext>
              </a:extLst>
            </p:cNvPr>
            <p:cNvSpPr/>
            <p:nvPr/>
          </p:nvSpPr>
          <p:spPr>
            <a:xfrm>
              <a:off x="10698138" y="605763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5" name="任意多边形: 形状 424">
              <a:extLst>
                <a:ext uri="{FF2B5EF4-FFF2-40B4-BE49-F238E27FC236}">
                  <a16:creationId xmlns:a16="http://schemas.microsoft.com/office/drawing/2014/main" id="{25682F07-3745-3716-B312-BA3788E8F4D4}"/>
                </a:ext>
              </a:extLst>
            </p:cNvPr>
            <p:cNvSpPr/>
            <p:nvPr/>
          </p:nvSpPr>
          <p:spPr>
            <a:xfrm>
              <a:off x="10877420" y="605763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6" name="任意多边形: 形状 425">
              <a:extLst>
                <a:ext uri="{FF2B5EF4-FFF2-40B4-BE49-F238E27FC236}">
                  <a16:creationId xmlns:a16="http://schemas.microsoft.com/office/drawing/2014/main" id="{B91D5404-684B-C656-6FCE-381D5397C1CD}"/>
                </a:ext>
              </a:extLst>
            </p:cNvPr>
            <p:cNvSpPr/>
            <p:nvPr/>
          </p:nvSpPr>
          <p:spPr>
            <a:xfrm>
              <a:off x="11050299" y="605763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7" name="任意多边形: 形状 426">
              <a:extLst>
                <a:ext uri="{FF2B5EF4-FFF2-40B4-BE49-F238E27FC236}">
                  <a16:creationId xmlns:a16="http://schemas.microsoft.com/office/drawing/2014/main" id="{1D69A81B-233F-0539-EA91-A1D6BE7B6B58}"/>
                </a:ext>
              </a:extLst>
            </p:cNvPr>
            <p:cNvSpPr/>
            <p:nvPr/>
          </p:nvSpPr>
          <p:spPr>
            <a:xfrm>
              <a:off x="11229581"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8" name="任意多边形: 形状 427">
              <a:extLst>
                <a:ext uri="{FF2B5EF4-FFF2-40B4-BE49-F238E27FC236}">
                  <a16:creationId xmlns:a16="http://schemas.microsoft.com/office/drawing/2014/main" id="{9E2D6889-3668-F069-348D-D2AC52520AF5}"/>
                </a:ext>
              </a:extLst>
            </p:cNvPr>
            <p:cNvSpPr/>
            <p:nvPr/>
          </p:nvSpPr>
          <p:spPr>
            <a:xfrm>
              <a:off x="11402459" y="6057634"/>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29" name="任意多边形: 形状 428">
              <a:extLst>
                <a:ext uri="{FF2B5EF4-FFF2-40B4-BE49-F238E27FC236}">
                  <a16:creationId xmlns:a16="http://schemas.microsoft.com/office/drawing/2014/main" id="{99809D9D-9D73-21F8-FCCB-47C8DA237915}"/>
                </a:ext>
              </a:extLst>
            </p:cNvPr>
            <p:cNvSpPr/>
            <p:nvPr/>
          </p:nvSpPr>
          <p:spPr>
            <a:xfrm>
              <a:off x="11581741"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30" name="任意多边形: 形状 429">
              <a:extLst>
                <a:ext uri="{FF2B5EF4-FFF2-40B4-BE49-F238E27FC236}">
                  <a16:creationId xmlns:a16="http://schemas.microsoft.com/office/drawing/2014/main" id="{EF84D961-0ABE-4616-0725-3A15ADA858B7}"/>
                </a:ext>
              </a:extLst>
            </p:cNvPr>
            <p:cNvSpPr/>
            <p:nvPr/>
          </p:nvSpPr>
          <p:spPr>
            <a:xfrm>
              <a:off x="11754620" y="6057634"/>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431" name="任意多边形: 形状 430">
              <a:extLst>
                <a:ext uri="{FF2B5EF4-FFF2-40B4-BE49-F238E27FC236}">
                  <a16:creationId xmlns:a16="http://schemas.microsoft.com/office/drawing/2014/main" id="{7C275FD0-BCB2-655D-443A-E9298C6F7A77}"/>
                </a:ext>
              </a:extLst>
            </p:cNvPr>
            <p:cNvSpPr/>
            <p:nvPr/>
          </p:nvSpPr>
          <p:spPr>
            <a:xfrm>
              <a:off x="11927499" y="6057634"/>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0" name="任意多边形: 形状 439">
              <a:extLst>
                <a:ext uri="{FF2B5EF4-FFF2-40B4-BE49-F238E27FC236}">
                  <a16:creationId xmlns:a16="http://schemas.microsoft.com/office/drawing/2014/main" id="{376F08CB-71D5-D465-0964-95751F11C97C}"/>
                </a:ext>
              </a:extLst>
            </p:cNvPr>
            <p:cNvSpPr/>
            <p:nvPr userDrawn="1"/>
          </p:nvSpPr>
          <p:spPr>
            <a:xfrm>
              <a:off x="10173099"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1" name="任意多边形: 形状 440">
              <a:extLst>
                <a:ext uri="{FF2B5EF4-FFF2-40B4-BE49-F238E27FC236}">
                  <a16:creationId xmlns:a16="http://schemas.microsoft.com/office/drawing/2014/main" id="{E9AEBE90-056A-3878-0042-01FAFCCAD90C}"/>
                </a:ext>
              </a:extLst>
            </p:cNvPr>
            <p:cNvSpPr/>
            <p:nvPr userDrawn="1"/>
          </p:nvSpPr>
          <p:spPr>
            <a:xfrm>
              <a:off x="10345977"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2" name="任意多边形: 形状 441">
              <a:extLst>
                <a:ext uri="{FF2B5EF4-FFF2-40B4-BE49-F238E27FC236}">
                  <a16:creationId xmlns:a16="http://schemas.microsoft.com/office/drawing/2014/main" id="{92FFEEB8-7E3D-DEBE-084B-0048D8FF2922}"/>
                </a:ext>
              </a:extLst>
            </p:cNvPr>
            <p:cNvSpPr/>
            <p:nvPr userDrawn="1"/>
          </p:nvSpPr>
          <p:spPr>
            <a:xfrm>
              <a:off x="10525259"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3" name="任意多边形: 形状 442">
              <a:extLst>
                <a:ext uri="{FF2B5EF4-FFF2-40B4-BE49-F238E27FC236}">
                  <a16:creationId xmlns:a16="http://schemas.microsoft.com/office/drawing/2014/main" id="{7CF10943-1F8B-1480-216D-E658DEE938A8}"/>
                </a:ext>
              </a:extLst>
            </p:cNvPr>
            <p:cNvSpPr/>
            <p:nvPr userDrawn="1"/>
          </p:nvSpPr>
          <p:spPr>
            <a:xfrm>
              <a:off x="10698138" y="623051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4" name="任意多边形: 形状 443">
              <a:extLst>
                <a:ext uri="{FF2B5EF4-FFF2-40B4-BE49-F238E27FC236}">
                  <a16:creationId xmlns:a16="http://schemas.microsoft.com/office/drawing/2014/main" id="{0389FDE1-A82E-E20F-1B4B-8B43215EB9AA}"/>
                </a:ext>
              </a:extLst>
            </p:cNvPr>
            <p:cNvSpPr/>
            <p:nvPr userDrawn="1"/>
          </p:nvSpPr>
          <p:spPr>
            <a:xfrm>
              <a:off x="10877420" y="623051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5" name="任意多边形: 形状 444">
              <a:extLst>
                <a:ext uri="{FF2B5EF4-FFF2-40B4-BE49-F238E27FC236}">
                  <a16:creationId xmlns:a16="http://schemas.microsoft.com/office/drawing/2014/main" id="{6E713964-9782-F178-81EE-54AE46400002}"/>
                </a:ext>
              </a:extLst>
            </p:cNvPr>
            <p:cNvSpPr/>
            <p:nvPr userDrawn="1"/>
          </p:nvSpPr>
          <p:spPr>
            <a:xfrm>
              <a:off x="11050299" y="623051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6" name="任意多边形: 形状 445">
              <a:extLst>
                <a:ext uri="{FF2B5EF4-FFF2-40B4-BE49-F238E27FC236}">
                  <a16:creationId xmlns:a16="http://schemas.microsoft.com/office/drawing/2014/main" id="{48EDE315-A848-42AB-19C8-A799C8DAFAD4}"/>
                </a:ext>
              </a:extLst>
            </p:cNvPr>
            <p:cNvSpPr/>
            <p:nvPr userDrawn="1"/>
          </p:nvSpPr>
          <p:spPr>
            <a:xfrm>
              <a:off x="11229581"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7" name="任意多边形: 形状 446">
              <a:extLst>
                <a:ext uri="{FF2B5EF4-FFF2-40B4-BE49-F238E27FC236}">
                  <a16:creationId xmlns:a16="http://schemas.microsoft.com/office/drawing/2014/main" id="{0AD20411-9854-C517-3BAA-2F42BCAACC3C}"/>
                </a:ext>
              </a:extLst>
            </p:cNvPr>
            <p:cNvSpPr/>
            <p:nvPr userDrawn="1"/>
          </p:nvSpPr>
          <p:spPr>
            <a:xfrm>
              <a:off x="11402459" y="623051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8" name="任意多边形: 形状 447">
              <a:extLst>
                <a:ext uri="{FF2B5EF4-FFF2-40B4-BE49-F238E27FC236}">
                  <a16:creationId xmlns:a16="http://schemas.microsoft.com/office/drawing/2014/main" id="{14F528E0-89D4-0236-C3CA-2F22DB2829F8}"/>
                </a:ext>
              </a:extLst>
            </p:cNvPr>
            <p:cNvSpPr/>
            <p:nvPr userDrawn="1"/>
          </p:nvSpPr>
          <p:spPr>
            <a:xfrm>
              <a:off x="11581741"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49" name="任意多边形: 形状 448">
              <a:extLst>
                <a:ext uri="{FF2B5EF4-FFF2-40B4-BE49-F238E27FC236}">
                  <a16:creationId xmlns:a16="http://schemas.microsoft.com/office/drawing/2014/main" id="{A1148019-5284-EC33-AFB1-4A1CBEFDCF36}"/>
                </a:ext>
              </a:extLst>
            </p:cNvPr>
            <p:cNvSpPr/>
            <p:nvPr userDrawn="1"/>
          </p:nvSpPr>
          <p:spPr>
            <a:xfrm>
              <a:off x="11754620" y="6230512"/>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450" name="任意多边形: 形状 449">
              <a:extLst>
                <a:ext uri="{FF2B5EF4-FFF2-40B4-BE49-F238E27FC236}">
                  <a16:creationId xmlns:a16="http://schemas.microsoft.com/office/drawing/2014/main" id="{DA5F233A-4CAA-C75A-8C15-676C9B9A216D}"/>
                </a:ext>
              </a:extLst>
            </p:cNvPr>
            <p:cNvSpPr/>
            <p:nvPr userDrawn="1"/>
          </p:nvSpPr>
          <p:spPr>
            <a:xfrm>
              <a:off x="11927499" y="623051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0" name="任意多边形: 形状 459">
              <a:extLst>
                <a:ext uri="{FF2B5EF4-FFF2-40B4-BE49-F238E27FC236}">
                  <a16:creationId xmlns:a16="http://schemas.microsoft.com/office/drawing/2014/main" id="{BF56426B-0C0D-7293-8FAB-ACA41BFA3714}"/>
                </a:ext>
              </a:extLst>
            </p:cNvPr>
            <p:cNvSpPr/>
            <p:nvPr/>
          </p:nvSpPr>
          <p:spPr>
            <a:xfrm>
              <a:off x="10173099"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1" name="任意多边形: 形状 460">
              <a:extLst>
                <a:ext uri="{FF2B5EF4-FFF2-40B4-BE49-F238E27FC236}">
                  <a16:creationId xmlns:a16="http://schemas.microsoft.com/office/drawing/2014/main" id="{0C580819-2123-9F6F-137A-24A8FE6DDA0F}"/>
                </a:ext>
              </a:extLst>
            </p:cNvPr>
            <p:cNvSpPr/>
            <p:nvPr/>
          </p:nvSpPr>
          <p:spPr>
            <a:xfrm>
              <a:off x="10345977"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2" name="任意多边形: 形状 461">
              <a:extLst>
                <a:ext uri="{FF2B5EF4-FFF2-40B4-BE49-F238E27FC236}">
                  <a16:creationId xmlns:a16="http://schemas.microsoft.com/office/drawing/2014/main" id="{614B20FA-C83C-98E2-5E08-20E93F61AE33}"/>
                </a:ext>
              </a:extLst>
            </p:cNvPr>
            <p:cNvSpPr/>
            <p:nvPr/>
          </p:nvSpPr>
          <p:spPr>
            <a:xfrm>
              <a:off x="10525259"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3" name="任意多边形: 形状 462">
              <a:extLst>
                <a:ext uri="{FF2B5EF4-FFF2-40B4-BE49-F238E27FC236}">
                  <a16:creationId xmlns:a16="http://schemas.microsoft.com/office/drawing/2014/main" id="{3529EC71-4814-F864-4E40-421C5BB6D849}"/>
                </a:ext>
              </a:extLst>
            </p:cNvPr>
            <p:cNvSpPr/>
            <p:nvPr/>
          </p:nvSpPr>
          <p:spPr>
            <a:xfrm>
              <a:off x="10698138" y="640347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4" name="任意多边形: 形状 463">
              <a:extLst>
                <a:ext uri="{FF2B5EF4-FFF2-40B4-BE49-F238E27FC236}">
                  <a16:creationId xmlns:a16="http://schemas.microsoft.com/office/drawing/2014/main" id="{A913A198-8724-53E6-6660-39F523CC721F}"/>
                </a:ext>
              </a:extLst>
            </p:cNvPr>
            <p:cNvSpPr/>
            <p:nvPr/>
          </p:nvSpPr>
          <p:spPr>
            <a:xfrm>
              <a:off x="10877420" y="640347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5" name="任意多边形: 形状 464">
              <a:extLst>
                <a:ext uri="{FF2B5EF4-FFF2-40B4-BE49-F238E27FC236}">
                  <a16:creationId xmlns:a16="http://schemas.microsoft.com/office/drawing/2014/main" id="{F820F107-E4D5-136F-700A-0547D5923DE4}"/>
                </a:ext>
              </a:extLst>
            </p:cNvPr>
            <p:cNvSpPr/>
            <p:nvPr/>
          </p:nvSpPr>
          <p:spPr>
            <a:xfrm>
              <a:off x="11050299" y="640347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6" name="任意多边形: 形状 465">
              <a:extLst>
                <a:ext uri="{FF2B5EF4-FFF2-40B4-BE49-F238E27FC236}">
                  <a16:creationId xmlns:a16="http://schemas.microsoft.com/office/drawing/2014/main" id="{471283B2-074B-67AD-08CF-180C9FEB7AAF}"/>
                </a:ext>
              </a:extLst>
            </p:cNvPr>
            <p:cNvSpPr/>
            <p:nvPr/>
          </p:nvSpPr>
          <p:spPr>
            <a:xfrm>
              <a:off x="11229581"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7" name="任意多边形: 形状 466">
              <a:extLst>
                <a:ext uri="{FF2B5EF4-FFF2-40B4-BE49-F238E27FC236}">
                  <a16:creationId xmlns:a16="http://schemas.microsoft.com/office/drawing/2014/main" id="{5FBD08C0-28E4-0736-35ED-0CDA9A5504D6}"/>
                </a:ext>
              </a:extLst>
            </p:cNvPr>
            <p:cNvSpPr/>
            <p:nvPr/>
          </p:nvSpPr>
          <p:spPr>
            <a:xfrm>
              <a:off x="11402459" y="6403472"/>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8" name="任意多边形: 形状 467">
              <a:extLst>
                <a:ext uri="{FF2B5EF4-FFF2-40B4-BE49-F238E27FC236}">
                  <a16:creationId xmlns:a16="http://schemas.microsoft.com/office/drawing/2014/main" id="{521CAD29-1528-639C-70D0-0E588B287F45}"/>
                </a:ext>
              </a:extLst>
            </p:cNvPr>
            <p:cNvSpPr/>
            <p:nvPr/>
          </p:nvSpPr>
          <p:spPr>
            <a:xfrm>
              <a:off x="11581741"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69" name="任意多边形: 形状 468">
              <a:extLst>
                <a:ext uri="{FF2B5EF4-FFF2-40B4-BE49-F238E27FC236}">
                  <a16:creationId xmlns:a16="http://schemas.microsoft.com/office/drawing/2014/main" id="{146112BD-8D7B-9023-93D0-B7DC6EC7F66A}"/>
                </a:ext>
              </a:extLst>
            </p:cNvPr>
            <p:cNvSpPr/>
            <p:nvPr/>
          </p:nvSpPr>
          <p:spPr>
            <a:xfrm>
              <a:off x="11754620" y="6403472"/>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470" name="任意多边形: 形状 469">
              <a:extLst>
                <a:ext uri="{FF2B5EF4-FFF2-40B4-BE49-F238E27FC236}">
                  <a16:creationId xmlns:a16="http://schemas.microsoft.com/office/drawing/2014/main" id="{AB97123F-F32E-D069-1779-045CF8B6FB16}"/>
                </a:ext>
              </a:extLst>
            </p:cNvPr>
            <p:cNvSpPr/>
            <p:nvPr/>
          </p:nvSpPr>
          <p:spPr>
            <a:xfrm>
              <a:off x="11927499" y="6403472"/>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79" name="任意多边形: 形状 478">
              <a:extLst>
                <a:ext uri="{FF2B5EF4-FFF2-40B4-BE49-F238E27FC236}">
                  <a16:creationId xmlns:a16="http://schemas.microsoft.com/office/drawing/2014/main" id="{D9D7FE1E-C6EC-0938-E941-3C77A6CE0471}"/>
                </a:ext>
              </a:extLst>
            </p:cNvPr>
            <p:cNvSpPr/>
            <p:nvPr userDrawn="1"/>
          </p:nvSpPr>
          <p:spPr>
            <a:xfrm>
              <a:off x="10173099"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0" name="任意多边形: 形状 479">
              <a:extLst>
                <a:ext uri="{FF2B5EF4-FFF2-40B4-BE49-F238E27FC236}">
                  <a16:creationId xmlns:a16="http://schemas.microsoft.com/office/drawing/2014/main" id="{EFD359D7-F7CE-98BF-E56C-2959017EA66E}"/>
                </a:ext>
              </a:extLst>
            </p:cNvPr>
            <p:cNvSpPr/>
            <p:nvPr userDrawn="1"/>
          </p:nvSpPr>
          <p:spPr>
            <a:xfrm>
              <a:off x="10345977"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1" name="任意多边形: 形状 480">
              <a:extLst>
                <a:ext uri="{FF2B5EF4-FFF2-40B4-BE49-F238E27FC236}">
                  <a16:creationId xmlns:a16="http://schemas.microsoft.com/office/drawing/2014/main" id="{D9829806-8490-E918-302C-1B58768A7304}"/>
                </a:ext>
              </a:extLst>
            </p:cNvPr>
            <p:cNvSpPr/>
            <p:nvPr userDrawn="1"/>
          </p:nvSpPr>
          <p:spPr>
            <a:xfrm>
              <a:off x="10525259"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2" name="任意多边形: 形状 481">
              <a:extLst>
                <a:ext uri="{FF2B5EF4-FFF2-40B4-BE49-F238E27FC236}">
                  <a16:creationId xmlns:a16="http://schemas.microsoft.com/office/drawing/2014/main" id="{7E517826-B679-C1F6-F58C-15FD34FEA41F}"/>
                </a:ext>
              </a:extLst>
            </p:cNvPr>
            <p:cNvSpPr/>
            <p:nvPr userDrawn="1"/>
          </p:nvSpPr>
          <p:spPr>
            <a:xfrm>
              <a:off x="10698138" y="6576350"/>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3" name="任意多边形: 形状 482">
              <a:extLst>
                <a:ext uri="{FF2B5EF4-FFF2-40B4-BE49-F238E27FC236}">
                  <a16:creationId xmlns:a16="http://schemas.microsoft.com/office/drawing/2014/main" id="{2335E4B5-3128-D8CE-5633-BD33C4E5D57A}"/>
                </a:ext>
              </a:extLst>
            </p:cNvPr>
            <p:cNvSpPr/>
            <p:nvPr userDrawn="1"/>
          </p:nvSpPr>
          <p:spPr>
            <a:xfrm>
              <a:off x="10877420" y="6576350"/>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4" name="任意多边形: 形状 483">
              <a:extLst>
                <a:ext uri="{FF2B5EF4-FFF2-40B4-BE49-F238E27FC236}">
                  <a16:creationId xmlns:a16="http://schemas.microsoft.com/office/drawing/2014/main" id="{571D4B31-172D-F247-3728-F33B018CD57E}"/>
                </a:ext>
              </a:extLst>
            </p:cNvPr>
            <p:cNvSpPr/>
            <p:nvPr userDrawn="1"/>
          </p:nvSpPr>
          <p:spPr>
            <a:xfrm>
              <a:off x="11050299" y="6576350"/>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5" name="任意多边形: 形状 484">
              <a:extLst>
                <a:ext uri="{FF2B5EF4-FFF2-40B4-BE49-F238E27FC236}">
                  <a16:creationId xmlns:a16="http://schemas.microsoft.com/office/drawing/2014/main" id="{BAA7FA6E-C61A-DD3A-1F65-CC244A64E125}"/>
                </a:ext>
              </a:extLst>
            </p:cNvPr>
            <p:cNvSpPr/>
            <p:nvPr userDrawn="1"/>
          </p:nvSpPr>
          <p:spPr>
            <a:xfrm>
              <a:off x="11229581"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6" name="任意多边形: 形状 485">
              <a:extLst>
                <a:ext uri="{FF2B5EF4-FFF2-40B4-BE49-F238E27FC236}">
                  <a16:creationId xmlns:a16="http://schemas.microsoft.com/office/drawing/2014/main" id="{83A8BB5F-F979-8674-F1D1-18AE5BC25E90}"/>
                </a:ext>
              </a:extLst>
            </p:cNvPr>
            <p:cNvSpPr/>
            <p:nvPr userDrawn="1"/>
          </p:nvSpPr>
          <p:spPr>
            <a:xfrm>
              <a:off x="11402459" y="6576350"/>
              <a:ext cx="76835" cy="76835"/>
            </a:xfrm>
            <a:custGeom>
              <a:avLst/>
              <a:gdLst>
                <a:gd name="connsiteX0" fmla="*/ 76835 w 76835"/>
                <a:gd name="connsiteY0" fmla="*/ 38418 h 76835"/>
                <a:gd name="connsiteX1" fmla="*/ 38417 w 76835"/>
                <a:gd name="connsiteY1" fmla="*/ 76835 h 76835"/>
                <a:gd name="connsiteX2" fmla="*/ 0 w 76835"/>
                <a:gd name="connsiteY2" fmla="*/ 38418 h 76835"/>
                <a:gd name="connsiteX3" fmla="*/ 38417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7" y="76835"/>
                  </a:cubicBezTo>
                  <a:cubicBezTo>
                    <a:pt x="17200" y="76835"/>
                    <a:pt x="0" y="59635"/>
                    <a:pt x="0" y="38418"/>
                  </a:cubicBezTo>
                  <a:cubicBezTo>
                    <a:pt x="0" y="17200"/>
                    <a:pt x="17200" y="0"/>
                    <a:pt x="38417"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7" name="任意多边形: 形状 486">
              <a:extLst>
                <a:ext uri="{FF2B5EF4-FFF2-40B4-BE49-F238E27FC236}">
                  <a16:creationId xmlns:a16="http://schemas.microsoft.com/office/drawing/2014/main" id="{BAB7C777-D619-8F69-E0B3-7A5BF1F9783F}"/>
                </a:ext>
              </a:extLst>
            </p:cNvPr>
            <p:cNvSpPr/>
            <p:nvPr userDrawn="1"/>
          </p:nvSpPr>
          <p:spPr>
            <a:xfrm>
              <a:off x="11581741"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sp>
          <p:nvSpPr>
            <p:cNvPr id="488" name="任意多边形: 形状 487">
              <a:extLst>
                <a:ext uri="{FF2B5EF4-FFF2-40B4-BE49-F238E27FC236}">
                  <a16:creationId xmlns:a16="http://schemas.microsoft.com/office/drawing/2014/main" id="{3313A386-7DE7-2349-1E3C-F7F2A4CD625F}"/>
                </a:ext>
              </a:extLst>
            </p:cNvPr>
            <p:cNvSpPr/>
            <p:nvPr userDrawn="1"/>
          </p:nvSpPr>
          <p:spPr>
            <a:xfrm>
              <a:off x="11754620" y="6576350"/>
              <a:ext cx="76834" cy="76835"/>
            </a:xfrm>
            <a:custGeom>
              <a:avLst/>
              <a:gdLst>
                <a:gd name="connsiteX0" fmla="*/ 38417 w 76834"/>
                <a:gd name="connsiteY0" fmla="*/ 76835 h 76835"/>
                <a:gd name="connsiteX1" fmla="*/ 76835 w 76834"/>
                <a:gd name="connsiteY1" fmla="*/ 38418 h 76835"/>
                <a:gd name="connsiteX2" fmla="*/ 38417 w 76834"/>
                <a:gd name="connsiteY2" fmla="*/ 0 h 76835"/>
                <a:gd name="connsiteX3" fmla="*/ 0 w 76834"/>
                <a:gd name="connsiteY3" fmla="*/ 38418 h 76835"/>
                <a:gd name="connsiteX4" fmla="*/ 38417 w 76834"/>
                <a:gd name="connsiteY4" fmla="*/ 76835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4" h="76835">
                  <a:moveTo>
                    <a:pt x="38417" y="76835"/>
                  </a:moveTo>
                  <a:cubicBezTo>
                    <a:pt x="57626" y="76835"/>
                    <a:pt x="76835" y="57626"/>
                    <a:pt x="76835" y="38418"/>
                  </a:cubicBezTo>
                  <a:cubicBezTo>
                    <a:pt x="76835" y="19209"/>
                    <a:pt x="57626" y="0"/>
                    <a:pt x="38417" y="0"/>
                  </a:cubicBezTo>
                  <a:cubicBezTo>
                    <a:pt x="19209" y="0"/>
                    <a:pt x="0" y="19209"/>
                    <a:pt x="0" y="38418"/>
                  </a:cubicBezTo>
                  <a:cubicBezTo>
                    <a:pt x="0" y="57626"/>
                    <a:pt x="19209" y="76835"/>
                    <a:pt x="38417" y="76835"/>
                  </a:cubicBezTo>
                  <a:close/>
                </a:path>
              </a:pathLst>
            </a:custGeom>
            <a:grpFill/>
            <a:ln w="63874" cap="flat">
              <a:noFill/>
              <a:prstDash val="solid"/>
              <a:miter/>
            </a:ln>
          </p:spPr>
          <p:txBody>
            <a:bodyPr rtlCol="0" anchor="ctr"/>
            <a:lstStyle/>
            <a:p>
              <a:endParaRPr lang="zh-CN" altLang="en-US"/>
            </a:p>
          </p:txBody>
        </p:sp>
        <p:sp>
          <p:nvSpPr>
            <p:cNvPr id="489" name="任意多边形: 形状 488">
              <a:extLst>
                <a:ext uri="{FF2B5EF4-FFF2-40B4-BE49-F238E27FC236}">
                  <a16:creationId xmlns:a16="http://schemas.microsoft.com/office/drawing/2014/main" id="{EC8B132A-82FF-3B4F-E300-DC334D798E9F}"/>
                </a:ext>
              </a:extLst>
            </p:cNvPr>
            <p:cNvSpPr/>
            <p:nvPr userDrawn="1"/>
          </p:nvSpPr>
          <p:spPr>
            <a:xfrm>
              <a:off x="11927499" y="6576350"/>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grpFill/>
            <a:ln w="63874" cap="flat">
              <a:noFill/>
              <a:prstDash val="solid"/>
              <a:miter/>
            </a:ln>
          </p:spPr>
          <p:txBody>
            <a:bodyPr rtlCol="0" anchor="ctr"/>
            <a:lstStyle/>
            <a:p>
              <a:endParaRPr lang="zh-CN" altLang="en-US"/>
            </a:p>
          </p:txBody>
        </p:sp>
      </p:grpSp>
      <p:grpSp>
        <p:nvGrpSpPr>
          <p:cNvPr id="499" name="组合 498">
            <a:extLst>
              <a:ext uri="{FF2B5EF4-FFF2-40B4-BE49-F238E27FC236}">
                <a16:creationId xmlns:a16="http://schemas.microsoft.com/office/drawing/2014/main" id="{AA1C66AC-4575-4274-B453-BC2C39D9B1F9}"/>
              </a:ext>
            </a:extLst>
          </p:cNvPr>
          <p:cNvGrpSpPr/>
          <p:nvPr/>
        </p:nvGrpSpPr>
        <p:grpSpPr>
          <a:xfrm>
            <a:off x="23901" y="2646618"/>
            <a:ext cx="959221" cy="601874"/>
            <a:chOff x="23901" y="2646618"/>
            <a:chExt cx="959221" cy="601874"/>
          </a:xfrm>
        </p:grpSpPr>
        <p:grpSp>
          <p:nvGrpSpPr>
            <p:cNvPr id="500" name="组合 499">
              <a:extLst>
                <a:ext uri="{FF2B5EF4-FFF2-40B4-BE49-F238E27FC236}">
                  <a16:creationId xmlns:a16="http://schemas.microsoft.com/office/drawing/2014/main" id="{69CE92C4-153C-0BF2-06BF-CA4C9856D80E}"/>
                </a:ext>
              </a:extLst>
            </p:cNvPr>
            <p:cNvGrpSpPr/>
            <p:nvPr/>
          </p:nvGrpSpPr>
          <p:grpSpPr>
            <a:xfrm>
              <a:off x="23901" y="2646618"/>
              <a:ext cx="428996" cy="601874"/>
              <a:chOff x="23901" y="1979468"/>
              <a:chExt cx="428996" cy="601874"/>
            </a:xfrm>
          </p:grpSpPr>
          <p:sp>
            <p:nvSpPr>
              <p:cNvPr id="514" name="任意多边形: 形状 513">
                <a:extLst>
                  <a:ext uri="{FF2B5EF4-FFF2-40B4-BE49-F238E27FC236}">
                    <a16:creationId xmlns:a16="http://schemas.microsoft.com/office/drawing/2014/main" id="{76F3F965-A5A6-9DC1-06F1-73A1AB6A4833}"/>
                  </a:ext>
                </a:extLst>
              </p:cNvPr>
              <p:cNvSpPr/>
              <p:nvPr/>
            </p:nvSpPr>
            <p:spPr>
              <a:xfrm>
                <a:off x="23901"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5" name="任意多边形: 形状 514">
                <a:extLst>
                  <a:ext uri="{FF2B5EF4-FFF2-40B4-BE49-F238E27FC236}">
                    <a16:creationId xmlns:a16="http://schemas.microsoft.com/office/drawing/2014/main" id="{DBE26C16-1378-0C8B-7894-B772F86307CA}"/>
                  </a:ext>
                </a:extLst>
              </p:cNvPr>
              <p:cNvSpPr/>
              <p:nvPr/>
            </p:nvSpPr>
            <p:spPr>
              <a:xfrm>
                <a:off x="203183"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6" name="任意多边形: 形状 515">
                <a:extLst>
                  <a:ext uri="{FF2B5EF4-FFF2-40B4-BE49-F238E27FC236}">
                    <a16:creationId xmlns:a16="http://schemas.microsoft.com/office/drawing/2014/main" id="{3C7430A1-BDE3-B9F3-2E93-D96B1E856472}"/>
                  </a:ext>
                </a:extLst>
              </p:cNvPr>
              <p:cNvSpPr/>
              <p:nvPr/>
            </p:nvSpPr>
            <p:spPr>
              <a:xfrm>
                <a:off x="376062"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7" name="任意多边形: 形状 516">
                <a:extLst>
                  <a:ext uri="{FF2B5EF4-FFF2-40B4-BE49-F238E27FC236}">
                    <a16:creationId xmlns:a16="http://schemas.microsoft.com/office/drawing/2014/main" id="{D92E1A9C-F5CF-FFCB-F3EC-72491AD3FCD3}"/>
                  </a:ext>
                </a:extLst>
              </p:cNvPr>
              <p:cNvSpPr/>
              <p:nvPr/>
            </p:nvSpPr>
            <p:spPr>
              <a:xfrm>
                <a:off x="23901"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8" name="任意多边形: 形状 517">
                <a:extLst>
                  <a:ext uri="{FF2B5EF4-FFF2-40B4-BE49-F238E27FC236}">
                    <a16:creationId xmlns:a16="http://schemas.microsoft.com/office/drawing/2014/main" id="{34CF5F13-9C83-6777-D6E6-25E1A3187221}"/>
                  </a:ext>
                </a:extLst>
              </p:cNvPr>
              <p:cNvSpPr/>
              <p:nvPr/>
            </p:nvSpPr>
            <p:spPr>
              <a:xfrm>
                <a:off x="203183"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9" name="任意多边形: 形状 518">
                <a:extLst>
                  <a:ext uri="{FF2B5EF4-FFF2-40B4-BE49-F238E27FC236}">
                    <a16:creationId xmlns:a16="http://schemas.microsoft.com/office/drawing/2014/main" id="{331AD3F4-70C3-81E8-785E-3572CC9262B1}"/>
                  </a:ext>
                </a:extLst>
              </p:cNvPr>
              <p:cNvSpPr/>
              <p:nvPr/>
            </p:nvSpPr>
            <p:spPr>
              <a:xfrm>
                <a:off x="376062"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0" name="任意多边形: 形状 519">
                <a:extLst>
                  <a:ext uri="{FF2B5EF4-FFF2-40B4-BE49-F238E27FC236}">
                    <a16:creationId xmlns:a16="http://schemas.microsoft.com/office/drawing/2014/main" id="{0B81F52F-5C40-33F0-A0D4-C14BB48DE4A5}"/>
                  </a:ext>
                </a:extLst>
              </p:cNvPr>
              <p:cNvSpPr/>
              <p:nvPr/>
            </p:nvSpPr>
            <p:spPr>
              <a:xfrm>
                <a:off x="23901"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1" name="任意多边形: 形状 520">
                <a:extLst>
                  <a:ext uri="{FF2B5EF4-FFF2-40B4-BE49-F238E27FC236}">
                    <a16:creationId xmlns:a16="http://schemas.microsoft.com/office/drawing/2014/main" id="{4FF25054-5C90-5923-C588-48BCB1B73633}"/>
                  </a:ext>
                </a:extLst>
              </p:cNvPr>
              <p:cNvSpPr/>
              <p:nvPr/>
            </p:nvSpPr>
            <p:spPr>
              <a:xfrm>
                <a:off x="203183"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2" name="任意多边形: 形状 521">
                <a:extLst>
                  <a:ext uri="{FF2B5EF4-FFF2-40B4-BE49-F238E27FC236}">
                    <a16:creationId xmlns:a16="http://schemas.microsoft.com/office/drawing/2014/main" id="{16091B04-1C52-A881-5FD5-38F6F3171A76}"/>
                  </a:ext>
                </a:extLst>
              </p:cNvPr>
              <p:cNvSpPr/>
              <p:nvPr/>
            </p:nvSpPr>
            <p:spPr>
              <a:xfrm>
                <a:off x="376062"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3" name="任意多边形: 形状 522">
                <a:extLst>
                  <a:ext uri="{FF2B5EF4-FFF2-40B4-BE49-F238E27FC236}">
                    <a16:creationId xmlns:a16="http://schemas.microsoft.com/office/drawing/2014/main" id="{C6D11878-4975-A4D2-9A0A-36FB15CC3FC6}"/>
                  </a:ext>
                </a:extLst>
              </p:cNvPr>
              <p:cNvSpPr/>
              <p:nvPr/>
            </p:nvSpPr>
            <p:spPr>
              <a:xfrm>
                <a:off x="23901"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4" name="任意多边形: 形状 523">
                <a:extLst>
                  <a:ext uri="{FF2B5EF4-FFF2-40B4-BE49-F238E27FC236}">
                    <a16:creationId xmlns:a16="http://schemas.microsoft.com/office/drawing/2014/main" id="{02296B84-676F-7F8D-A975-58B1549C4449}"/>
                  </a:ext>
                </a:extLst>
              </p:cNvPr>
              <p:cNvSpPr/>
              <p:nvPr/>
            </p:nvSpPr>
            <p:spPr>
              <a:xfrm>
                <a:off x="203183"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25" name="任意多边形: 形状 524">
                <a:extLst>
                  <a:ext uri="{FF2B5EF4-FFF2-40B4-BE49-F238E27FC236}">
                    <a16:creationId xmlns:a16="http://schemas.microsoft.com/office/drawing/2014/main" id="{BA6E1BC4-B4F9-B5C0-ED49-5D67E996A52D}"/>
                  </a:ext>
                </a:extLst>
              </p:cNvPr>
              <p:cNvSpPr/>
              <p:nvPr/>
            </p:nvSpPr>
            <p:spPr>
              <a:xfrm>
                <a:off x="376062"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grpSp>
        <p:grpSp>
          <p:nvGrpSpPr>
            <p:cNvPr id="501" name="组合 500">
              <a:extLst>
                <a:ext uri="{FF2B5EF4-FFF2-40B4-BE49-F238E27FC236}">
                  <a16:creationId xmlns:a16="http://schemas.microsoft.com/office/drawing/2014/main" id="{8A8E1A6E-A098-DD07-A53C-303A3B223812}"/>
                </a:ext>
              </a:extLst>
            </p:cNvPr>
            <p:cNvGrpSpPr/>
            <p:nvPr/>
          </p:nvGrpSpPr>
          <p:grpSpPr>
            <a:xfrm>
              <a:off x="554126" y="2646618"/>
              <a:ext cx="428996" cy="601874"/>
              <a:chOff x="23901" y="1979468"/>
              <a:chExt cx="428996" cy="601874"/>
            </a:xfrm>
          </p:grpSpPr>
          <p:sp>
            <p:nvSpPr>
              <p:cNvPr id="502" name="任意多边形: 形状 501">
                <a:extLst>
                  <a:ext uri="{FF2B5EF4-FFF2-40B4-BE49-F238E27FC236}">
                    <a16:creationId xmlns:a16="http://schemas.microsoft.com/office/drawing/2014/main" id="{D1A02618-1D81-C6FA-273A-4C0CCE569993}"/>
                  </a:ext>
                </a:extLst>
              </p:cNvPr>
              <p:cNvSpPr/>
              <p:nvPr/>
            </p:nvSpPr>
            <p:spPr>
              <a:xfrm>
                <a:off x="23901"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3" name="任意多边形: 形状 502">
                <a:extLst>
                  <a:ext uri="{FF2B5EF4-FFF2-40B4-BE49-F238E27FC236}">
                    <a16:creationId xmlns:a16="http://schemas.microsoft.com/office/drawing/2014/main" id="{52D18F30-FED7-01C4-F5AA-04EFA030FE77}"/>
                  </a:ext>
                </a:extLst>
              </p:cNvPr>
              <p:cNvSpPr/>
              <p:nvPr/>
            </p:nvSpPr>
            <p:spPr>
              <a:xfrm>
                <a:off x="203183"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4" name="任意多边形: 形状 503">
                <a:extLst>
                  <a:ext uri="{FF2B5EF4-FFF2-40B4-BE49-F238E27FC236}">
                    <a16:creationId xmlns:a16="http://schemas.microsoft.com/office/drawing/2014/main" id="{F5C99FE5-8290-24F6-3183-CAB4D805FA06}"/>
                  </a:ext>
                </a:extLst>
              </p:cNvPr>
              <p:cNvSpPr/>
              <p:nvPr/>
            </p:nvSpPr>
            <p:spPr>
              <a:xfrm>
                <a:off x="376062" y="197946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5" name="任意多边形: 形状 504">
                <a:extLst>
                  <a:ext uri="{FF2B5EF4-FFF2-40B4-BE49-F238E27FC236}">
                    <a16:creationId xmlns:a16="http://schemas.microsoft.com/office/drawing/2014/main" id="{19BA0DFD-3206-2B59-2634-C7BD1785FC2D}"/>
                  </a:ext>
                </a:extLst>
              </p:cNvPr>
              <p:cNvSpPr/>
              <p:nvPr/>
            </p:nvSpPr>
            <p:spPr>
              <a:xfrm>
                <a:off x="23901"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6" name="任意多边形: 形状 505">
                <a:extLst>
                  <a:ext uri="{FF2B5EF4-FFF2-40B4-BE49-F238E27FC236}">
                    <a16:creationId xmlns:a16="http://schemas.microsoft.com/office/drawing/2014/main" id="{D3AD007D-CB58-81A3-0A8B-963BC683AC34}"/>
                  </a:ext>
                </a:extLst>
              </p:cNvPr>
              <p:cNvSpPr/>
              <p:nvPr/>
            </p:nvSpPr>
            <p:spPr>
              <a:xfrm>
                <a:off x="203183"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7" name="任意多边形: 形状 506">
                <a:extLst>
                  <a:ext uri="{FF2B5EF4-FFF2-40B4-BE49-F238E27FC236}">
                    <a16:creationId xmlns:a16="http://schemas.microsoft.com/office/drawing/2014/main" id="{208A820A-C46E-33E5-35F6-3632DB8DC5F2}"/>
                  </a:ext>
                </a:extLst>
              </p:cNvPr>
              <p:cNvSpPr/>
              <p:nvPr/>
            </p:nvSpPr>
            <p:spPr>
              <a:xfrm>
                <a:off x="376062" y="2152346"/>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8" name="任意多边形: 形状 507">
                <a:extLst>
                  <a:ext uri="{FF2B5EF4-FFF2-40B4-BE49-F238E27FC236}">
                    <a16:creationId xmlns:a16="http://schemas.microsoft.com/office/drawing/2014/main" id="{8F3327E4-952B-B5AC-A8F8-AA7CB308F2B7}"/>
                  </a:ext>
                </a:extLst>
              </p:cNvPr>
              <p:cNvSpPr/>
              <p:nvPr/>
            </p:nvSpPr>
            <p:spPr>
              <a:xfrm>
                <a:off x="23901"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09" name="任意多边形: 形状 508">
                <a:extLst>
                  <a:ext uri="{FF2B5EF4-FFF2-40B4-BE49-F238E27FC236}">
                    <a16:creationId xmlns:a16="http://schemas.microsoft.com/office/drawing/2014/main" id="{1ABAEFAF-1FFD-A1B0-5AF9-8FBD03A434AE}"/>
                  </a:ext>
                </a:extLst>
              </p:cNvPr>
              <p:cNvSpPr/>
              <p:nvPr/>
            </p:nvSpPr>
            <p:spPr>
              <a:xfrm>
                <a:off x="203183"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0" name="任意多边形: 形状 509">
                <a:extLst>
                  <a:ext uri="{FF2B5EF4-FFF2-40B4-BE49-F238E27FC236}">
                    <a16:creationId xmlns:a16="http://schemas.microsoft.com/office/drawing/2014/main" id="{EF660433-FB9B-E85C-CDB4-5DCA061BB550}"/>
                  </a:ext>
                </a:extLst>
              </p:cNvPr>
              <p:cNvSpPr/>
              <p:nvPr/>
            </p:nvSpPr>
            <p:spPr>
              <a:xfrm>
                <a:off x="376062" y="2331628"/>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1" name="任意多边形: 形状 510">
                <a:extLst>
                  <a:ext uri="{FF2B5EF4-FFF2-40B4-BE49-F238E27FC236}">
                    <a16:creationId xmlns:a16="http://schemas.microsoft.com/office/drawing/2014/main" id="{6C06E0A3-7B5C-1E9E-360C-EA4AC95FC608}"/>
                  </a:ext>
                </a:extLst>
              </p:cNvPr>
              <p:cNvSpPr/>
              <p:nvPr/>
            </p:nvSpPr>
            <p:spPr>
              <a:xfrm>
                <a:off x="23901"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2" name="任意多边形: 形状 511">
                <a:extLst>
                  <a:ext uri="{FF2B5EF4-FFF2-40B4-BE49-F238E27FC236}">
                    <a16:creationId xmlns:a16="http://schemas.microsoft.com/office/drawing/2014/main" id="{DA3C8D4E-256E-A6FD-7A8E-0677D8BC3B90}"/>
                  </a:ext>
                </a:extLst>
              </p:cNvPr>
              <p:cNvSpPr/>
              <p:nvPr/>
            </p:nvSpPr>
            <p:spPr>
              <a:xfrm>
                <a:off x="203183"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1"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sp>
            <p:nvSpPr>
              <p:cNvPr id="513" name="任意多边形: 形状 512">
                <a:extLst>
                  <a:ext uri="{FF2B5EF4-FFF2-40B4-BE49-F238E27FC236}">
                    <a16:creationId xmlns:a16="http://schemas.microsoft.com/office/drawing/2014/main" id="{B7A21D40-CD55-B39A-E3E0-30DAA2F4BE7C}"/>
                  </a:ext>
                </a:extLst>
              </p:cNvPr>
              <p:cNvSpPr/>
              <p:nvPr/>
            </p:nvSpPr>
            <p:spPr>
              <a:xfrm>
                <a:off x="376062" y="2504507"/>
                <a:ext cx="76835" cy="76835"/>
              </a:xfrm>
              <a:custGeom>
                <a:avLst/>
                <a:gdLst>
                  <a:gd name="connsiteX0" fmla="*/ 76835 w 76835"/>
                  <a:gd name="connsiteY0" fmla="*/ 38418 h 76835"/>
                  <a:gd name="connsiteX1" fmla="*/ 38418 w 76835"/>
                  <a:gd name="connsiteY1" fmla="*/ 76835 h 76835"/>
                  <a:gd name="connsiteX2" fmla="*/ 0 w 76835"/>
                  <a:gd name="connsiteY2" fmla="*/ 38418 h 76835"/>
                  <a:gd name="connsiteX3" fmla="*/ 38418 w 76835"/>
                  <a:gd name="connsiteY3" fmla="*/ 0 h 76835"/>
                  <a:gd name="connsiteX4" fmla="*/ 76835 w 76835"/>
                  <a:gd name="connsiteY4" fmla="*/ 38418 h 76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 h="76835">
                    <a:moveTo>
                      <a:pt x="76835" y="38418"/>
                    </a:moveTo>
                    <a:cubicBezTo>
                      <a:pt x="76835" y="59635"/>
                      <a:pt x="59635" y="76835"/>
                      <a:pt x="38418" y="76835"/>
                    </a:cubicBezTo>
                    <a:cubicBezTo>
                      <a:pt x="17200" y="76835"/>
                      <a:pt x="0" y="59635"/>
                      <a:pt x="0" y="38418"/>
                    </a:cubicBezTo>
                    <a:cubicBezTo>
                      <a:pt x="0" y="17200"/>
                      <a:pt x="17200" y="0"/>
                      <a:pt x="38418" y="0"/>
                    </a:cubicBezTo>
                    <a:cubicBezTo>
                      <a:pt x="59635" y="0"/>
                      <a:pt x="76835" y="17200"/>
                      <a:pt x="76835" y="38418"/>
                    </a:cubicBezTo>
                    <a:close/>
                  </a:path>
                </a:pathLst>
              </a:custGeom>
              <a:solidFill>
                <a:srgbClr val="2B5298">
                  <a:alpha val="5000"/>
                </a:srgbClr>
              </a:solidFill>
              <a:ln w="63874" cap="flat">
                <a:noFill/>
                <a:prstDash val="solid"/>
                <a:miter/>
              </a:ln>
            </p:spPr>
            <p:txBody>
              <a:bodyPr rtlCol="0" anchor="ctr"/>
              <a:lstStyle/>
              <a:p>
                <a:endParaRPr lang="zh-CN" altLang="en-US"/>
              </a:p>
            </p:txBody>
          </p:sp>
        </p:grpSp>
      </p:grpSp>
      <p:sp>
        <p:nvSpPr>
          <p:cNvPr id="6" name="矩形 5">
            <a:extLst>
              <a:ext uri="{FF2B5EF4-FFF2-40B4-BE49-F238E27FC236}">
                <a16:creationId xmlns:a16="http://schemas.microsoft.com/office/drawing/2014/main" id="{01ECF506-303C-07DF-8E31-87314D4B6D3C}"/>
              </a:ext>
            </a:extLst>
          </p:cNvPr>
          <p:cNvSpPr/>
          <p:nvPr/>
        </p:nvSpPr>
        <p:spPr>
          <a:xfrm>
            <a:off x="691932" y="2516767"/>
            <a:ext cx="10824438" cy="923330"/>
          </a:xfrm>
          <a:prstGeom prst="rect">
            <a:avLst/>
          </a:prstGeom>
          <a:noFill/>
        </p:spPr>
        <p:txBody>
          <a:bodyPr wrap="none" lIns="91440" tIns="45720" rIns="91440" bIns="45720">
            <a:spAutoFit/>
          </a:bodyPr>
          <a:lstStyle/>
          <a:p>
            <a:pPr algn="ctr"/>
            <a:r>
              <a:rPr lang="en-US" altLang="zh-CN" sz="5400" dirty="0"/>
              <a:t>Many thanks for your attention today.</a:t>
            </a:r>
            <a:endParaRPr lang="zh-CN" alt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1956044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4234061" y="494002"/>
            <a:ext cx="4542983" cy="400110"/>
          </a:xfrm>
          <a:prstGeom prst="rect">
            <a:avLst/>
          </a:prstGeom>
          <a:noFill/>
        </p:spPr>
        <p:txBody>
          <a:bodyPr wrap="square" rtlCol="0">
            <a:spAutoFit/>
          </a:bodyPr>
          <a:lstStyle/>
          <a:p>
            <a:r>
              <a:rPr lang="en-US" altLang="zh-CN" sz="2000" dirty="0"/>
              <a:t>Real-Time System is Everywhere!</a:t>
            </a:r>
            <a:endParaRPr lang="zh-CN" altLang="en-US" sz="2000" dirty="0"/>
          </a:p>
        </p:txBody>
      </p:sp>
      <p:pic>
        <p:nvPicPr>
          <p:cNvPr id="4" name="图片 3">
            <a:extLst>
              <a:ext uri="{FF2B5EF4-FFF2-40B4-BE49-F238E27FC236}">
                <a16:creationId xmlns:a16="http://schemas.microsoft.com/office/drawing/2014/main" id="{025A475D-3313-8524-C954-0D0651F7CDF3}"/>
              </a:ext>
            </a:extLst>
          </p:cNvPr>
          <p:cNvPicPr>
            <a:picLocks noChangeAspect="1"/>
          </p:cNvPicPr>
          <p:nvPr/>
        </p:nvPicPr>
        <p:blipFill>
          <a:blip r:embed="rId3"/>
          <a:stretch>
            <a:fillRect/>
          </a:stretch>
        </p:blipFill>
        <p:spPr>
          <a:xfrm>
            <a:off x="487680" y="1905314"/>
            <a:ext cx="11033760" cy="3495591"/>
          </a:xfrm>
          <a:prstGeom prst="rect">
            <a:avLst/>
          </a:prstGeom>
        </p:spPr>
      </p:pic>
    </p:spTree>
    <p:extLst>
      <p:ext uri="{BB962C8B-B14F-4D97-AF65-F5344CB8AC3E}">
        <p14:creationId xmlns:p14="http://schemas.microsoft.com/office/powerpoint/2010/main" val="646453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4000381" y="494002"/>
            <a:ext cx="4542983" cy="400110"/>
          </a:xfrm>
          <a:prstGeom prst="rect">
            <a:avLst/>
          </a:prstGeom>
          <a:noFill/>
        </p:spPr>
        <p:txBody>
          <a:bodyPr wrap="square" rtlCol="0">
            <a:spAutoFit/>
          </a:bodyPr>
          <a:lstStyle/>
          <a:p>
            <a:r>
              <a:rPr lang="en-US" altLang="zh-CN" sz="2000" dirty="0"/>
              <a:t>Real-Time OS for Real-Time Application</a:t>
            </a:r>
            <a:endParaRPr lang="zh-CN" altLang="en-US" sz="2000" dirty="0"/>
          </a:p>
        </p:txBody>
      </p:sp>
      <p:pic>
        <p:nvPicPr>
          <p:cNvPr id="10" name="图片 9">
            <a:extLst>
              <a:ext uri="{FF2B5EF4-FFF2-40B4-BE49-F238E27FC236}">
                <a16:creationId xmlns:a16="http://schemas.microsoft.com/office/drawing/2014/main" id="{F46570E0-7652-E620-97E1-64FE6EC1B38B}"/>
              </a:ext>
            </a:extLst>
          </p:cNvPr>
          <p:cNvPicPr>
            <a:picLocks noChangeAspect="1"/>
          </p:cNvPicPr>
          <p:nvPr/>
        </p:nvPicPr>
        <p:blipFill>
          <a:blip r:embed="rId3"/>
          <a:stretch>
            <a:fillRect/>
          </a:stretch>
        </p:blipFill>
        <p:spPr>
          <a:xfrm>
            <a:off x="4686151" y="1370585"/>
            <a:ext cx="7337430" cy="2715095"/>
          </a:xfrm>
          <a:prstGeom prst="rect">
            <a:avLst/>
          </a:prstGeom>
        </p:spPr>
      </p:pic>
      <p:pic>
        <p:nvPicPr>
          <p:cNvPr id="12" name="图片 11">
            <a:extLst>
              <a:ext uri="{FF2B5EF4-FFF2-40B4-BE49-F238E27FC236}">
                <a16:creationId xmlns:a16="http://schemas.microsoft.com/office/drawing/2014/main" id="{7B8567C0-200B-F7E3-D34B-99D97068FC9D}"/>
              </a:ext>
            </a:extLst>
          </p:cNvPr>
          <p:cNvPicPr>
            <a:picLocks noChangeAspect="1"/>
          </p:cNvPicPr>
          <p:nvPr/>
        </p:nvPicPr>
        <p:blipFill>
          <a:blip r:embed="rId4"/>
          <a:stretch>
            <a:fillRect/>
          </a:stretch>
        </p:blipFill>
        <p:spPr>
          <a:xfrm>
            <a:off x="9189045" y="3713823"/>
            <a:ext cx="2304671" cy="938185"/>
          </a:xfrm>
          <a:prstGeom prst="rect">
            <a:avLst/>
          </a:prstGeom>
        </p:spPr>
      </p:pic>
      <p:pic>
        <p:nvPicPr>
          <p:cNvPr id="17" name="图片 16">
            <a:extLst>
              <a:ext uri="{FF2B5EF4-FFF2-40B4-BE49-F238E27FC236}">
                <a16:creationId xmlns:a16="http://schemas.microsoft.com/office/drawing/2014/main" id="{9017AEE7-3B71-59D4-D5B9-7528F7B336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71478" y="3847371"/>
            <a:ext cx="852663" cy="852663"/>
          </a:xfrm>
          <a:prstGeom prst="rect">
            <a:avLst/>
          </a:prstGeom>
        </p:spPr>
      </p:pic>
      <p:pic>
        <p:nvPicPr>
          <p:cNvPr id="19" name="图片 18">
            <a:extLst>
              <a:ext uri="{FF2B5EF4-FFF2-40B4-BE49-F238E27FC236}">
                <a16:creationId xmlns:a16="http://schemas.microsoft.com/office/drawing/2014/main" id="{D61210C7-A966-DAF8-DC5D-EFC6DD342A2B}"/>
              </a:ext>
            </a:extLst>
          </p:cNvPr>
          <p:cNvPicPr>
            <a:picLocks noChangeAspect="1"/>
          </p:cNvPicPr>
          <p:nvPr/>
        </p:nvPicPr>
        <p:blipFill>
          <a:blip r:embed="rId6"/>
          <a:stretch>
            <a:fillRect/>
          </a:stretch>
        </p:blipFill>
        <p:spPr>
          <a:xfrm>
            <a:off x="4581313" y="3847371"/>
            <a:ext cx="3029373" cy="2029108"/>
          </a:xfrm>
          <a:prstGeom prst="rect">
            <a:avLst/>
          </a:prstGeom>
        </p:spPr>
      </p:pic>
      <p:pic>
        <p:nvPicPr>
          <p:cNvPr id="4" name="图片 3">
            <a:extLst>
              <a:ext uri="{FF2B5EF4-FFF2-40B4-BE49-F238E27FC236}">
                <a16:creationId xmlns:a16="http://schemas.microsoft.com/office/drawing/2014/main" id="{61ECC33D-4934-93F4-7DB6-78DBE733714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8419" y="1370585"/>
            <a:ext cx="4223748" cy="4347976"/>
          </a:xfrm>
          <a:prstGeom prst="rect">
            <a:avLst/>
          </a:prstGeom>
        </p:spPr>
      </p:pic>
    </p:spTree>
    <p:extLst>
      <p:ext uri="{BB962C8B-B14F-4D97-AF65-F5344CB8AC3E}">
        <p14:creationId xmlns:p14="http://schemas.microsoft.com/office/powerpoint/2010/main" val="2532991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3588005" y="524818"/>
            <a:ext cx="5878725" cy="707886"/>
          </a:xfrm>
          <a:prstGeom prst="rect">
            <a:avLst/>
          </a:prstGeom>
          <a:noFill/>
        </p:spPr>
        <p:txBody>
          <a:bodyPr wrap="square" rtlCol="0">
            <a:spAutoFit/>
          </a:bodyPr>
          <a:lstStyle/>
          <a:p>
            <a:r>
              <a:rPr lang="en-US" altLang="zh-CN" sz="2000" dirty="0"/>
              <a:t>Characteristics of a real-time operating system</a:t>
            </a:r>
          </a:p>
          <a:p>
            <a:endParaRPr lang="zh-CN" altLang="en-US" sz="2000" dirty="0"/>
          </a:p>
        </p:txBody>
      </p:sp>
      <p:sp>
        <p:nvSpPr>
          <p:cNvPr id="4" name="文本框 3">
            <a:extLst>
              <a:ext uri="{FF2B5EF4-FFF2-40B4-BE49-F238E27FC236}">
                <a16:creationId xmlns:a16="http://schemas.microsoft.com/office/drawing/2014/main" id="{A62E4F7E-1A37-F747-631A-7E0DF7FB7238}"/>
              </a:ext>
            </a:extLst>
          </p:cNvPr>
          <p:cNvSpPr txBox="1"/>
          <p:nvPr/>
        </p:nvSpPr>
        <p:spPr>
          <a:xfrm>
            <a:off x="6457110" y="2187323"/>
            <a:ext cx="4787153" cy="2585323"/>
          </a:xfrm>
          <a:prstGeom prst="rect">
            <a:avLst/>
          </a:prstGeom>
          <a:noFill/>
        </p:spPr>
        <p:txBody>
          <a:bodyPr wrap="square" rtlCol="0">
            <a:spAutoFit/>
          </a:bodyPr>
          <a:lstStyle/>
          <a:p>
            <a:pPr>
              <a:buFont typeface="Arial" panose="020B0604020202020204" pitchFamily="34" charset="0"/>
              <a:buChar char="•"/>
            </a:pPr>
            <a:r>
              <a:rPr lang="en-US" altLang="zh-CN" sz="2400" b="1" dirty="0"/>
              <a:t>Small footprint.</a:t>
            </a:r>
            <a:r>
              <a:rPr lang="en-US" altLang="zh-CN" sz="2400" dirty="0"/>
              <a:t> </a:t>
            </a:r>
          </a:p>
          <a:p>
            <a:pPr>
              <a:buFont typeface="Arial" panose="020B0604020202020204" pitchFamily="34" charset="0"/>
              <a:buChar char="•"/>
            </a:pPr>
            <a:r>
              <a:rPr lang="en-US" altLang="zh-CN" sz="2400" b="1" dirty="0"/>
              <a:t>High performance.</a:t>
            </a:r>
            <a:endParaRPr lang="en-US" altLang="zh-CN" sz="2400" dirty="0"/>
          </a:p>
          <a:p>
            <a:pPr>
              <a:buFont typeface="Arial" panose="020B0604020202020204" pitchFamily="34" charset="0"/>
              <a:buChar char="•"/>
            </a:pPr>
            <a:r>
              <a:rPr lang="en-US" altLang="zh-CN" sz="2400" b="1" dirty="0"/>
              <a:t>Determinism.</a:t>
            </a:r>
            <a:r>
              <a:rPr lang="en-US" altLang="zh-CN" sz="2400" dirty="0"/>
              <a:t> </a:t>
            </a:r>
          </a:p>
          <a:p>
            <a:pPr>
              <a:buFont typeface="Arial" panose="020B0604020202020204" pitchFamily="34" charset="0"/>
              <a:buChar char="•"/>
            </a:pPr>
            <a:r>
              <a:rPr lang="en-US" altLang="zh-CN" sz="2400" b="1" dirty="0"/>
              <a:t>Safety and security.</a:t>
            </a:r>
            <a:r>
              <a:rPr lang="en-US" altLang="zh-CN" sz="2400" dirty="0"/>
              <a:t> </a:t>
            </a:r>
          </a:p>
          <a:p>
            <a:pPr>
              <a:buFont typeface="Arial" panose="020B0604020202020204" pitchFamily="34" charset="0"/>
              <a:buChar char="•"/>
            </a:pPr>
            <a:r>
              <a:rPr lang="en-US" altLang="zh-CN" sz="2400" b="1" dirty="0"/>
              <a:t>Priority-based scheduling.</a:t>
            </a:r>
            <a:r>
              <a:rPr lang="en-US" altLang="zh-CN" sz="2400" dirty="0"/>
              <a:t> </a:t>
            </a:r>
          </a:p>
          <a:p>
            <a:pPr>
              <a:buFont typeface="Arial" panose="020B0604020202020204" pitchFamily="34" charset="0"/>
              <a:buChar char="•"/>
            </a:pPr>
            <a:r>
              <a:rPr lang="en-US" altLang="zh-CN" sz="2400" b="1" dirty="0"/>
              <a:t>Timing information</a:t>
            </a:r>
            <a:endParaRPr lang="en-US" altLang="zh-CN" sz="2400" dirty="0"/>
          </a:p>
          <a:p>
            <a:endParaRPr lang="zh-CN" altLang="en-US" dirty="0"/>
          </a:p>
        </p:txBody>
      </p:sp>
      <p:pic>
        <p:nvPicPr>
          <p:cNvPr id="8" name="图片 7">
            <a:extLst>
              <a:ext uri="{FF2B5EF4-FFF2-40B4-BE49-F238E27FC236}">
                <a16:creationId xmlns:a16="http://schemas.microsoft.com/office/drawing/2014/main" id="{6550527B-201A-29B8-34DB-451797F6BAE8}"/>
              </a:ext>
            </a:extLst>
          </p:cNvPr>
          <p:cNvPicPr>
            <a:picLocks noChangeAspect="1"/>
          </p:cNvPicPr>
          <p:nvPr/>
        </p:nvPicPr>
        <p:blipFill>
          <a:blip r:embed="rId3"/>
          <a:stretch>
            <a:fillRect/>
          </a:stretch>
        </p:blipFill>
        <p:spPr>
          <a:xfrm>
            <a:off x="569871" y="1130734"/>
            <a:ext cx="5275344" cy="4596531"/>
          </a:xfrm>
          <a:prstGeom prst="rect">
            <a:avLst/>
          </a:prstGeom>
        </p:spPr>
      </p:pic>
      <p:sp>
        <p:nvSpPr>
          <p:cNvPr id="6" name="文本框 5">
            <a:extLst>
              <a:ext uri="{FF2B5EF4-FFF2-40B4-BE49-F238E27FC236}">
                <a16:creationId xmlns:a16="http://schemas.microsoft.com/office/drawing/2014/main" id="{224677B8-440A-ACD5-6698-DF661B17954B}"/>
              </a:ext>
            </a:extLst>
          </p:cNvPr>
          <p:cNvSpPr txBox="1"/>
          <p:nvPr/>
        </p:nvSpPr>
        <p:spPr>
          <a:xfrm>
            <a:off x="5266802" y="5565153"/>
            <a:ext cx="6126480" cy="923330"/>
          </a:xfrm>
          <a:prstGeom prst="rect">
            <a:avLst/>
          </a:prstGeom>
          <a:noFill/>
        </p:spPr>
        <p:txBody>
          <a:bodyPr wrap="square">
            <a:spAutoFit/>
          </a:bodyPr>
          <a:lstStyle/>
          <a:p>
            <a:r>
              <a:rPr lang="en-US" altLang="zh-CN" dirty="0"/>
              <a:t>Windows 10, with post-install updates, takes up approximately 20 GB. VxWorks</a:t>
            </a:r>
            <a:r>
              <a:rPr lang="en-US" altLang="zh-CN" baseline="30000" dirty="0"/>
              <a:t>®</a:t>
            </a:r>
            <a:r>
              <a:rPr lang="en-US" altLang="zh-CN" dirty="0"/>
              <a:t>, on the other hand, is approximately 20,000 times smaller, measured in the low single-digit megabytes.</a:t>
            </a:r>
            <a:endParaRPr lang="zh-CN" altLang="en-US" dirty="0"/>
          </a:p>
        </p:txBody>
      </p:sp>
    </p:spTree>
    <p:extLst>
      <p:ext uri="{BB962C8B-B14F-4D97-AF65-F5344CB8AC3E}">
        <p14:creationId xmlns:p14="http://schemas.microsoft.com/office/powerpoint/2010/main" val="719211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2847373" y="445558"/>
            <a:ext cx="6955024" cy="1015663"/>
          </a:xfrm>
          <a:prstGeom prst="rect">
            <a:avLst/>
          </a:prstGeom>
          <a:noFill/>
        </p:spPr>
        <p:txBody>
          <a:bodyPr wrap="square" rtlCol="0">
            <a:spAutoFit/>
          </a:bodyPr>
          <a:lstStyle/>
          <a:p>
            <a:r>
              <a:rPr lang="en-US" altLang="zh-CN" sz="2000" dirty="0"/>
              <a:t>Different Between Regular and Real-Time operating systems</a:t>
            </a:r>
          </a:p>
          <a:p>
            <a:endParaRPr lang="en-US" altLang="zh-CN" sz="2000" dirty="0"/>
          </a:p>
          <a:p>
            <a:endParaRPr lang="zh-CN" altLang="en-US" sz="2000" dirty="0"/>
          </a:p>
        </p:txBody>
      </p:sp>
      <p:sp>
        <p:nvSpPr>
          <p:cNvPr id="8" name="文本框 7">
            <a:extLst>
              <a:ext uri="{FF2B5EF4-FFF2-40B4-BE49-F238E27FC236}">
                <a16:creationId xmlns:a16="http://schemas.microsoft.com/office/drawing/2014/main" id="{7BD4AA29-3909-5E37-ADB6-0742925D1462}"/>
              </a:ext>
            </a:extLst>
          </p:cNvPr>
          <p:cNvSpPr txBox="1"/>
          <p:nvPr/>
        </p:nvSpPr>
        <p:spPr>
          <a:xfrm>
            <a:off x="2361237" y="1614552"/>
            <a:ext cx="6128794" cy="1938992"/>
          </a:xfrm>
          <a:prstGeom prst="rect">
            <a:avLst/>
          </a:prstGeom>
          <a:noFill/>
        </p:spPr>
        <p:txBody>
          <a:bodyPr wrap="square">
            <a:spAutoFit/>
          </a:bodyPr>
          <a:lstStyle/>
          <a:p>
            <a:r>
              <a:rPr lang="en-US" altLang="zh-CN" sz="2000" dirty="0"/>
              <a:t>- </a:t>
            </a:r>
            <a:r>
              <a:rPr lang="en-US" altLang="zh-CN" sz="2000" b="1" dirty="0"/>
              <a:t>How is an RTOS different from a general-purpose operating system (GPOS)?</a:t>
            </a:r>
          </a:p>
          <a:p>
            <a:endParaRPr lang="en-US" altLang="zh-CN" sz="2000" dirty="0"/>
          </a:p>
          <a:p>
            <a:r>
              <a:rPr lang="en-US" altLang="zh-CN" sz="2000" dirty="0"/>
              <a:t>Unlike GPOS like Windows or Linux, which focus on multitasking and flexibility, an </a:t>
            </a:r>
            <a:r>
              <a:rPr lang="en-US" altLang="zh-CN" sz="2000" dirty="0">
                <a:highlight>
                  <a:srgbClr val="FFFF00"/>
                </a:highlight>
              </a:rPr>
              <a:t>RTOS</a:t>
            </a:r>
            <a:r>
              <a:rPr lang="en-US" altLang="zh-CN" sz="2000" dirty="0"/>
              <a:t> is designed to execute </a:t>
            </a:r>
            <a:r>
              <a:rPr lang="en-US" altLang="zh-CN" sz="2000" dirty="0">
                <a:highlight>
                  <a:srgbClr val="FFFF00"/>
                </a:highlight>
              </a:rPr>
              <a:t>time-sensitive tasks</a:t>
            </a:r>
            <a:r>
              <a:rPr lang="en-US" altLang="zh-CN" sz="2000" dirty="0"/>
              <a:t> with </a:t>
            </a:r>
            <a:r>
              <a:rPr lang="en-US" altLang="zh-CN" sz="2000" dirty="0">
                <a:highlight>
                  <a:srgbClr val="FFFF00"/>
                </a:highlight>
              </a:rPr>
              <a:t>precision and reliability</a:t>
            </a:r>
            <a:r>
              <a:rPr lang="en-US" altLang="zh-CN" dirty="0"/>
              <a:t>.</a:t>
            </a:r>
            <a:endParaRPr lang="zh-CN" altLang="en-US" dirty="0"/>
          </a:p>
        </p:txBody>
      </p:sp>
      <p:sp>
        <p:nvSpPr>
          <p:cNvPr id="15" name="文本框 14">
            <a:extLst>
              <a:ext uri="{FF2B5EF4-FFF2-40B4-BE49-F238E27FC236}">
                <a16:creationId xmlns:a16="http://schemas.microsoft.com/office/drawing/2014/main" id="{157AED75-7C15-EB80-7006-A8CBFE07D2B0}"/>
              </a:ext>
            </a:extLst>
          </p:cNvPr>
          <p:cNvSpPr txBox="1"/>
          <p:nvPr/>
        </p:nvSpPr>
        <p:spPr>
          <a:xfrm>
            <a:off x="2361237" y="4273952"/>
            <a:ext cx="6128794" cy="1938992"/>
          </a:xfrm>
          <a:prstGeom prst="rect">
            <a:avLst/>
          </a:prstGeom>
          <a:noFill/>
        </p:spPr>
        <p:txBody>
          <a:bodyPr wrap="square">
            <a:spAutoFit/>
          </a:bodyPr>
          <a:lstStyle/>
          <a:p>
            <a:r>
              <a:rPr lang="en-US" altLang="zh-CN" sz="2000" b="1" dirty="0"/>
              <a:t>- WHY USE AN RTOS?</a:t>
            </a:r>
          </a:p>
          <a:p>
            <a:r>
              <a:rPr lang="en-US" altLang="zh-CN" sz="2000" dirty="0"/>
              <a:t>In applications that </a:t>
            </a:r>
            <a:r>
              <a:rPr lang="en-US" altLang="zh-CN" sz="2000" dirty="0">
                <a:highlight>
                  <a:srgbClr val="FFFF00"/>
                </a:highlight>
              </a:rPr>
              <a:t>require reliable and repeatable actions</a:t>
            </a:r>
            <a:r>
              <a:rPr lang="en-US" altLang="zh-CN" sz="2000" dirty="0"/>
              <a:t>, the RTOS is favored over its general OS counterpart. Especially in </a:t>
            </a:r>
            <a:r>
              <a:rPr lang="en-US" altLang="zh-CN" sz="2000" dirty="0">
                <a:highlight>
                  <a:srgbClr val="FFFF00"/>
                </a:highlight>
              </a:rPr>
              <a:t>embedded or critical systems</a:t>
            </a:r>
            <a:r>
              <a:rPr lang="en-US" altLang="zh-CN" sz="2000" dirty="0"/>
              <a:t>, where reliability and speed are essential, a real-time operating system is needed.</a:t>
            </a:r>
          </a:p>
        </p:txBody>
      </p:sp>
    </p:spTree>
    <p:extLst>
      <p:ext uri="{BB962C8B-B14F-4D97-AF65-F5344CB8AC3E}">
        <p14:creationId xmlns:p14="http://schemas.microsoft.com/office/powerpoint/2010/main" val="1327663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2847373" y="445558"/>
            <a:ext cx="6955024" cy="1015663"/>
          </a:xfrm>
          <a:prstGeom prst="rect">
            <a:avLst/>
          </a:prstGeom>
          <a:noFill/>
        </p:spPr>
        <p:txBody>
          <a:bodyPr wrap="square" rtlCol="0">
            <a:spAutoFit/>
          </a:bodyPr>
          <a:lstStyle/>
          <a:p>
            <a:r>
              <a:rPr lang="en-US" altLang="zh-CN" sz="2000" dirty="0"/>
              <a:t>Different Between Regular and Real-Time operating systems</a:t>
            </a:r>
          </a:p>
          <a:p>
            <a:endParaRPr lang="en-US" altLang="zh-CN" sz="2000" dirty="0"/>
          </a:p>
          <a:p>
            <a:endParaRPr lang="zh-CN" altLang="en-US" sz="2000" dirty="0"/>
          </a:p>
        </p:txBody>
      </p:sp>
      <p:pic>
        <p:nvPicPr>
          <p:cNvPr id="5" name="图片 4">
            <a:extLst>
              <a:ext uri="{FF2B5EF4-FFF2-40B4-BE49-F238E27FC236}">
                <a16:creationId xmlns:a16="http://schemas.microsoft.com/office/drawing/2014/main" id="{9497ABDE-C5FA-7B63-9A6F-215BD657D574}"/>
              </a:ext>
            </a:extLst>
          </p:cNvPr>
          <p:cNvPicPr>
            <a:picLocks noChangeAspect="1"/>
          </p:cNvPicPr>
          <p:nvPr/>
        </p:nvPicPr>
        <p:blipFill>
          <a:blip r:embed="rId3"/>
          <a:stretch>
            <a:fillRect/>
          </a:stretch>
        </p:blipFill>
        <p:spPr>
          <a:xfrm>
            <a:off x="2389603" y="972908"/>
            <a:ext cx="6677957" cy="5439534"/>
          </a:xfrm>
          <a:prstGeom prst="rect">
            <a:avLst/>
          </a:prstGeom>
        </p:spPr>
      </p:pic>
    </p:spTree>
    <p:extLst>
      <p:ext uri="{BB962C8B-B14F-4D97-AF65-F5344CB8AC3E}">
        <p14:creationId xmlns:p14="http://schemas.microsoft.com/office/powerpoint/2010/main" val="4179865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4444679" y="445559"/>
            <a:ext cx="6955024" cy="707886"/>
          </a:xfrm>
          <a:prstGeom prst="rect">
            <a:avLst/>
          </a:prstGeom>
          <a:noFill/>
        </p:spPr>
        <p:txBody>
          <a:bodyPr wrap="square" rtlCol="0">
            <a:spAutoFit/>
          </a:bodyPr>
          <a:lstStyle/>
          <a:p>
            <a:r>
              <a:rPr lang="en-US" altLang="zh-CN" sz="2000"/>
              <a:t>Real-Time OS &amp;</a:t>
            </a:r>
            <a:r>
              <a:rPr lang="zh-CN" altLang="en-US" sz="2000"/>
              <a:t> </a:t>
            </a:r>
            <a:r>
              <a:rPr lang="en-US" altLang="zh-CN" sz="2000"/>
              <a:t>Embedded</a:t>
            </a:r>
            <a:r>
              <a:rPr lang="zh-CN" altLang="en-US" sz="2000"/>
              <a:t> </a:t>
            </a:r>
            <a:r>
              <a:rPr lang="en-US" altLang="zh-CN" sz="2000"/>
              <a:t>OS</a:t>
            </a:r>
          </a:p>
          <a:p>
            <a:endParaRPr lang="zh-CN" altLang="en-US" sz="2000" dirty="0"/>
          </a:p>
        </p:txBody>
      </p:sp>
      <p:sp>
        <p:nvSpPr>
          <p:cNvPr id="4" name="文本框 3">
            <a:extLst>
              <a:ext uri="{FF2B5EF4-FFF2-40B4-BE49-F238E27FC236}">
                <a16:creationId xmlns:a16="http://schemas.microsoft.com/office/drawing/2014/main" id="{C0F435EC-2559-4C19-5FD5-C8109F80D0F6}"/>
              </a:ext>
            </a:extLst>
          </p:cNvPr>
          <p:cNvSpPr txBox="1"/>
          <p:nvPr/>
        </p:nvSpPr>
        <p:spPr>
          <a:xfrm>
            <a:off x="1328195" y="1945661"/>
            <a:ext cx="9089019" cy="400110"/>
          </a:xfrm>
          <a:prstGeom prst="rect">
            <a:avLst/>
          </a:prstGeom>
          <a:noFill/>
        </p:spPr>
        <p:txBody>
          <a:bodyPr wrap="square">
            <a:spAutoFit/>
          </a:bodyPr>
          <a:lstStyle/>
          <a:p>
            <a:pPr>
              <a:buFont typeface="Arial" panose="020B0604020202020204" pitchFamily="34" charset="0"/>
              <a:buChar char="•"/>
            </a:pPr>
            <a:r>
              <a:rPr lang="en-US" altLang="zh-CN" sz="2000" b="1" dirty="0" err="1"/>
              <a:t>Embeded</a:t>
            </a:r>
            <a:r>
              <a:rPr lang="en-US" altLang="zh-CN" sz="2000" b="1" dirty="0"/>
              <a:t> OS</a:t>
            </a:r>
            <a:endParaRPr lang="en-US" altLang="zh-CN" sz="2000" dirty="0"/>
          </a:p>
        </p:txBody>
      </p:sp>
      <p:grpSp>
        <p:nvGrpSpPr>
          <p:cNvPr id="10" name="组合 9">
            <a:extLst>
              <a:ext uri="{FF2B5EF4-FFF2-40B4-BE49-F238E27FC236}">
                <a16:creationId xmlns:a16="http://schemas.microsoft.com/office/drawing/2014/main" id="{899F587F-8AFF-E7C9-A2EF-CA92F48987B8}"/>
              </a:ext>
            </a:extLst>
          </p:cNvPr>
          <p:cNvGrpSpPr/>
          <p:nvPr/>
        </p:nvGrpSpPr>
        <p:grpSpPr>
          <a:xfrm>
            <a:off x="2111414" y="3137988"/>
            <a:ext cx="7969171" cy="1638314"/>
            <a:chOff x="947738" y="3912243"/>
            <a:chExt cx="7969171" cy="1638314"/>
          </a:xfrm>
        </p:grpSpPr>
        <p:sp>
          <p:nvSpPr>
            <p:cNvPr id="6" name="椭圆 5">
              <a:extLst>
                <a:ext uri="{FF2B5EF4-FFF2-40B4-BE49-F238E27FC236}">
                  <a16:creationId xmlns:a16="http://schemas.microsoft.com/office/drawing/2014/main" id="{9CF537F8-1588-C68C-DCC6-2B76082CE16E}"/>
                </a:ext>
              </a:extLst>
            </p:cNvPr>
            <p:cNvSpPr/>
            <p:nvPr/>
          </p:nvSpPr>
          <p:spPr>
            <a:xfrm>
              <a:off x="947738" y="3912243"/>
              <a:ext cx="1817227" cy="1638314"/>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altLang="zh-CN" dirty="0"/>
                <a:t>Resource Constraints</a:t>
              </a:r>
              <a:endParaRPr lang="zh-CN" altLang="en-US" dirty="0"/>
            </a:p>
          </p:txBody>
        </p:sp>
        <p:sp>
          <p:nvSpPr>
            <p:cNvPr id="7" name="椭圆 6">
              <a:extLst>
                <a:ext uri="{FF2B5EF4-FFF2-40B4-BE49-F238E27FC236}">
                  <a16:creationId xmlns:a16="http://schemas.microsoft.com/office/drawing/2014/main" id="{5D764F31-FDA3-675E-0CE7-3F1659B79F7E}"/>
                </a:ext>
              </a:extLst>
            </p:cNvPr>
            <p:cNvSpPr/>
            <p:nvPr/>
          </p:nvSpPr>
          <p:spPr>
            <a:xfrm>
              <a:off x="2998386" y="3912243"/>
              <a:ext cx="1817227" cy="1638314"/>
            </a:xfrm>
            <a:prstGeom prst="ellips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altLang="zh-CN" dirty="0"/>
                <a:t>Specialization</a:t>
              </a:r>
              <a:endParaRPr lang="zh-CN" altLang="en-US" dirty="0"/>
            </a:p>
          </p:txBody>
        </p:sp>
        <p:sp>
          <p:nvSpPr>
            <p:cNvPr id="8" name="椭圆 7">
              <a:extLst>
                <a:ext uri="{FF2B5EF4-FFF2-40B4-BE49-F238E27FC236}">
                  <a16:creationId xmlns:a16="http://schemas.microsoft.com/office/drawing/2014/main" id="{2DA3D43D-A70A-A546-109E-EBD953B12548}"/>
                </a:ext>
              </a:extLst>
            </p:cNvPr>
            <p:cNvSpPr/>
            <p:nvPr/>
          </p:nvSpPr>
          <p:spPr>
            <a:xfrm>
              <a:off x="5049034" y="3912243"/>
              <a:ext cx="1817227" cy="1638314"/>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altLang="zh-CN" dirty="0"/>
                <a:t>Low Power Consumption</a:t>
              </a:r>
              <a:endParaRPr lang="zh-CN" altLang="en-US" dirty="0"/>
            </a:p>
          </p:txBody>
        </p:sp>
        <p:sp>
          <p:nvSpPr>
            <p:cNvPr id="9" name="椭圆 8">
              <a:extLst>
                <a:ext uri="{FF2B5EF4-FFF2-40B4-BE49-F238E27FC236}">
                  <a16:creationId xmlns:a16="http://schemas.microsoft.com/office/drawing/2014/main" id="{469A30D4-C854-0C58-81B5-3DC031DB2D2D}"/>
                </a:ext>
              </a:extLst>
            </p:cNvPr>
            <p:cNvSpPr/>
            <p:nvPr/>
          </p:nvSpPr>
          <p:spPr>
            <a:xfrm>
              <a:off x="7099682" y="3912243"/>
              <a:ext cx="1817227" cy="1638314"/>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altLang="zh-CN" dirty="0"/>
                <a:t>Scalability</a:t>
              </a:r>
              <a:endParaRPr lang="zh-CN" altLang="en-US" dirty="0"/>
            </a:p>
          </p:txBody>
        </p:sp>
      </p:grpSp>
    </p:spTree>
    <p:extLst>
      <p:ext uri="{BB962C8B-B14F-4D97-AF65-F5344CB8AC3E}">
        <p14:creationId xmlns:p14="http://schemas.microsoft.com/office/powerpoint/2010/main" val="20281275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730032-2482-EAA9-CC39-13700BA77A37}"/>
              </a:ext>
            </a:extLst>
          </p:cNvPr>
          <p:cNvSpPr txBox="1"/>
          <p:nvPr/>
        </p:nvSpPr>
        <p:spPr>
          <a:xfrm>
            <a:off x="3055717" y="480282"/>
            <a:ext cx="6955024" cy="707886"/>
          </a:xfrm>
          <a:prstGeom prst="rect">
            <a:avLst/>
          </a:prstGeom>
          <a:noFill/>
        </p:spPr>
        <p:txBody>
          <a:bodyPr wrap="square" rtlCol="0">
            <a:spAutoFit/>
          </a:bodyPr>
          <a:lstStyle/>
          <a:p>
            <a:r>
              <a:rPr lang="en-US" altLang="zh-CN" sz="2000" dirty="0"/>
              <a:t>VxWorks | Industry Leading RTOS for Embedded Systems</a:t>
            </a:r>
            <a:endParaRPr lang="en-US" altLang="zh-CN" sz="2000" dirty="0">
              <a:hlinkClick r:id="rId3"/>
            </a:endParaRPr>
          </a:p>
          <a:p>
            <a:endParaRPr lang="zh-CN" altLang="en-US" sz="2000" dirty="0"/>
          </a:p>
        </p:txBody>
      </p:sp>
      <p:pic>
        <p:nvPicPr>
          <p:cNvPr id="4" name="图片 3">
            <a:extLst>
              <a:ext uri="{FF2B5EF4-FFF2-40B4-BE49-F238E27FC236}">
                <a16:creationId xmlns:a16="http://schemas.microsoft.com/office/drawing/2014/main" id="{E74C2FFB-61CA-CB9E-3909-DDD2EFC4A55A}"/>
              </a:ext>
            </a:extLst>
          </p:cNvPr>
          <p:cNvPicPr>
            <a:picLocks noChangeAspect="1"/>
          </p:cNvPicPr>
          <p:nvPr/>
        </p:nvPicPr>
        <p:blipFill>
          <a:blip r:embed="rId4"/>
          <a:stretch>
            <a:fillRect/>
          </a:stretch>
        </p:blipFill>
        <p:spPr>
          <a:xfrm>
            <a:off x="696410" y="1325169"/>
            <a:ext cx="10799180" cy="4564928"/>
          </a:xfrm>
          <a:prstGeom prst="rect">
            <a:avLst/>
          </a:prstGeom>
        </p:spPr>
      </p:pic>
    </p:spTree>
    <p:extLst>
      <p:ext uri="{BB962C8B-B14F-4D97-AF65-F5344CB8AC3E}">
        <p14:creationId xmlns:p14="http://schemas.microsoft.com/office/powerpoint/2010/main" val="2564461543"/>
      </p:ext>
    </p:extLst>
  </p:cSld>
  <p:clrMapOvr>
    <a:masterClrMapping/>
  </p:clrMapOvr>
</p:sld>
</file>

<file path=ppt/theme/theme1.xml><?xml version="1.0" encoding="utf-8"?>
<a:theme xmlns:a="http://schemas.openxmlformats.org/drawingml/2006/main" name="51PPT模板网">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1rp3zer1">
      <a:majorFont>
        <a:latin typeface="HarmonyOS Sans SC" panose="020F0302020204030204"/>
        <a:ea typeface="阿里巴巴普惠体 2.0 55 Regular"/>
        <a:cs typeface=""/>
      </a:majorFont>
      <a:minorFont>
        <a:latin typeface="HarmonyOS Sans SC" panose="020F0502020204030204"/>
        <a:ea typeface="阿里巴巴普惠体 2.0 55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TotalTime>
  <Words>4007</Words>
  <Application>Microsoft Office PowerPoint</Application>
  <PresentationFormat>宽屏</PresentationFormat>
  <Paragraphs>227</Paragraphs>
  <Slides>23</Slides>
  <Notes>23</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23</vt:i4>
      </vt:variant>
    </vt:vector>
  </HeadingPairs>
  <TitlesOfParts>
    <vt:vector size="27" baseType="lpstr">
      <vt:lpstr>HarmonyOS Sans SC</vt:lpstr>
      <vt:lpstr>等线</vt:lpstr>
      <vt:lpstr>Arial</vt:lpstr>
      <vt:lpstr>51PPT模板网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51PPT模板网</Manager>
  <Company>www.51pptmoban.com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简约流体几何风暑期实习总结PPT模板</dc:title>
  <dc:creator>©51PPT模板网（www.51pptmoban.com）</dc:creator>
  <cp:keywords>版权归属：51PPT模板网</cp:keywords>
  <dc:description>51PPT模板网，幻灯片演示模板及素材免费下载！_x000d_
51PPT模板网 唯一访问网址：www.51pptmoban.com</dc:description>
  <cp:lastModifiedBy>晟杰 张</cp:lastModifiedBy>
  <cp:revision>133</cp:revision>
  <dcterms:created xsi:type="dcterms:W3CDTF">2024-07-29T02:41:36Z</dcterms:created>
  <dcterms:modified xsi:type="dcterms:W3CDTF">2024-09-24T12:20:24Z</dcterms:modified>
  <cp:contentStatus>简约流体几何风暑期实习总结PPT模板，www.51pptmoban.com</cp:contentStatus>
  <cp:version>51pptmoban.com（V51PPT-24072901版）</cp:version>
</cp:coreProperties>
</file>

<file path=docProps/thumbnail.jpeg>
</file>